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111.xml.rels" ContentType="application/vnd.openxmlformats-package.relationships+xml"/>
  <Override PartName="/ppt/notesSlides/_rels/notesSlide45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112.xml.rels" ContentType="application/vnd.openxmlformats-package.relationships+xml"/>
  <Override PartName="/ppt/notesSlides/_rels/notesSlide56.xml.rels" ContentType="application/vnd.openxmlformats-package.relationships+xml"/>
  <Override PartName="/ppt/notesSlides/_rels/notesSlide46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19.xml.rels" ContentType="application/vnd.openxmlformats-package.relationships+xml"/>
  <Override PartName="/ppt/notesSlides/_rels/notesSlide57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63.xml.rels" ContentType="application/vnd.openxmlformats-package.relationships+xml"/>
  <Override PartName="/ppt/notesSlides/_rels/notesSlide47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3.xml.rels" ContentType="application/vnd.openxmlformats-package.relationships+xml"/>
  <Override PartName="/ppt/notesSlides/notesSlide56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11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3.jpeg" ContentType="image/jpeg"/>
  <Override PartName="/ppt/media/image10.jpeg" ContentType="image/jpeg"/>
  <Override PartName="/ppt/media/image9.wmf" ContentType="image/x-wmf"/>
  <Override PartName="/ppt/media/image8.wmf" ContentType="image/x-wmf"/>
  <Override PartName="/ppt/media/image12.jpeg" ContentType="image/jpeg"/>
  <Override PartName="/ppt/media/image11.jpeg" ContentType="image/jpeg"/>
  <Override PartName="/ppt/media/image7.wmf" ContentType="image/x-wmf"/>
  <Override PartName="/ppt/media/image20.jpeg" ContentType="image/jpeg"/>
  <Override PartName="/ppt/media/image6.wmf" ContentType="image/x-wmf"/>
  <Override PartName="/ppt/media/image19.jpeg" ContentType="image/jpeg"/>
  <Override PartName="/ppt/media/image5.wmf" ContentType="image/x-wmf"/>
  <Override PartName="/ppt/media/image3.jpeg" ContentType="image/jpeg"/>
  <Override PartName="/ppt/media/image24.jpeg" ContentType="image/jpeg"/>
  <Override PartName="/ppt/media/image25.jpeg" ContentType="image/jpeg"/>
  <Override PartName="/ppt/media/image21.jpeg" ContentType="image/jpeg"/>
  <Override PartName="/ppt/media/image16.jpeg" ContentType="image/jpeg"/>
  <Override PartName="/ppt/media/image18.jpeg" ContentType="image/jpeg"/>
  <Override PartName="/ppt/media/image2.jpeg" ContentType="image/jpeg"/>
  <Override PartName="/ppt/media/image23.jpeg" ContentType="image/jpeg"/>
  <Override PartName="/ppt/media/image17.jpeg" ContentType="image/jpeg"/>
  <Override PartName="/ppt/media/image26.wmf" ContentType="image/x-wmf"/>
  <Override PartName="/ppt/media/image15.jpeg" ContentType="image/jpeg"/>
  <Override PartName="/ppt/media/image14.jpeg" ContentType="image/jpeg"/>
  <Override PartName="/ppt/media/image22.jpeg" ContentType="image/jpeg"/>
  <Override PartName="/ppt/media/image1.jpeg" ContentType="image/jpeg"/>
  <Override PartName="/ppt/media/image4.wmf" ContentType="image/x-wmf"/>
  <Override PartName="/ppt/embeddings/oleObject1.bin" ContentType="application/vnd.openxmlformats-officedocument.oleObject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28.xml.rels" ContentType="application/vnd.openxmlformats-package.relationships+xml"/>
  <Override PartName="/ppt/slides/_rels/slide95.xml.rels" ContentType="application/vnd.openxmlformats-package.relationships+xml"/>
  <Override PartName="/ppt/slides/_rels/slide128.xml.rels" ContentType="application/vnd.openxmlformats-package.relationships+xml"/>
  <Override PartName="/ppt/slides/_rels/slide27.xml.rels" ContentType="application/vnd.openxmlformats-package.relationships+xml"/>
  <Override PartName="/ppt/slides/_rels/slide118.xml.rels" ContentType="application/vnd.openxmlformats-package.relationships+xml"/>
  <Override PartName="/ppt/slides/_rels/slide85.xml.rels" ContentType="application/vnd.openxmlformats-package.relationships+xml"/>
  <Override PartName="/ppt/slides/_rels/slide88.xml.rels" ContentType="application/vnd.openxmlformats-package.relationships+xml"/>
  <Override PartName="/ppt/slides/_rels/slide130.xml.rels" ContentType="application/vnd.openxmlformats-package.relationships+xml"/>
  <Override PartName="/ppt/slides/_rels/slide77.xml.rels" ContentType="application/vnd.openxmlformats-package.relationships+xml"/>
  <Override PartName="/ppt/slides/_rels/slide133.xml.rels" ContentType="application/vnd.openxmlformats-package.relationships+xml"/>
  <Override PartName="/ppt/slides/_rels/slide43.xml.rels" ContentType="application/vnd.openxmlformats-package.relationships+xml"/>
  <Override PartName="/ppt/slides/_rels/slide129.xml.rels" ContentType="application/vnd.openxmlformats-package.relationships+xml"/>
  <Override PartName="/ppt/slides/_rels/slide96.xml.rels" ContentType="application/vnd.openxmlformats-package.relationships+xml"/>
  <Override PartName="/ppt/slides/_rels/slide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97.xml.rels" ContentType="application/vnd.openxmlformats-package.relationships+xml"/>
  <Override PartName="/ppt/slides/_rels/slide3.xml.rels" ContentType="application/vnd.openxmlformats-package.relationships+xml"/>
  <Override PartName="/ppt/slides/_rels/slide87.xml.rels" ContentType="application/vnd.openxmlformats-package.relationships+xml"/>
  <Override PartName="/ppt/slides/_rels/slide29.xml.rels" ContentType="application/vnd.openxmlformats-package.relationships+xml"/>
  <Override PartName="/ppt/slides/_rels/slide55.xml.rels" ContentType="application/vnd.openxmlformats-package.relationships+xml"/>
  <Override PartName="/ppt/slides/_rels/slide5.xml.rels" ContentType="application/vnd.openxmlformats-package.relationships+xml"/>
  <Override PartName="/ppt/slides/_rels/slide40.xml.rels" ContentType="application/vnd.openxmlformats-package.relationships+xml"/>
  <Override PartName="/ppt/slides/_rels/slide79.xml.rels" ContentType="application/vnd.openxmlformats-package.relationships+xml"/>
  <Override PartName="/ppt/slides/_rels/slide30.xml.rels" ContentType="application/vnd.openxmlformats-package.relationships+xml"/>
  <Override PartName="/ppt/slides/_rels/slide54.xml.rels" ContentType="application/vnd.openxmlformats-package.relationships+xml"/>
  <Override PartName="/ppt/slides/_rels/slide33.xml.rels" ContentType="application/vnd.openxmlformats-package.relationships+xml"/>
  <Override PartName="/ppt/slides/_rels/slide110.xml.rels" ContentType="application/vnd.openxmlformats-package.relationships+xml"/>
  <Override PartName="/ppt/slides/_rels/slide4.xml.rels" ContentType="application/vnd.openxmlformats-package.relationships+xml"/>
  <Override PartName="/ppt/slides/_rels/slide134.xml.rels" ContentType="application/vnd.openxmlformats-package.relationships+xml"/>
  <Override PartName="/ppt/slides/_rels/slide78.xml.rels" ContentType="application/vnd.openxmlformats-package.relationships+xml"/>
  <Override PartName="/ppt/slides/_rels/slide58.xml.rels" ContentType="application/vnd.openxmlformats-package.relationships+xml"/>
  <Override PartName="/ppt/slides/_rels/slide89.xml.rels" ContentType="application/vnd.openxmlformats-package.relationships+xml"/>
  <Override PartName="/ppt/slides/_rels/slide14.xml.rels" ContentType="application/vnd.openxmlformats-package.relationships+xml"/>
  <Override PartName="/ppt/slides/_rels/slide86.xml.rels" ContentType="application/vnd.openxmlformats-package.relationships+xml"/>
  <Override PartName="/ppt/slides/_rels/slide119.xml.rels" ContentType="application/vnd.openxmlformats-package.relationships+xml"/>
  <Override PartName="/ppt/slides/_rels/slide12.xml.rels" ContentType="application/vnd.openxmlformats-package.relationships+xml"/>
  <Override PartName="/ppt/slides/_rels/slide45.xml.rels" ContentType="application/vnd.openxmlformats-package.relationships+xml"/>
  <Override PartName="/ppt/slides/_rels/slide98.xml.rels" ContentType="application/vnd.openxmlformats-package.relationships+xml"/>
  <Override PartName="/ppt/slides/_rels/slide99.xml.rels" ContentType="application/vnd.openxmlformats-package.relationships+xml"/>
  <Override PartName="/ppt/slides/_rels/slide50.xml.rels" ContentType="application/vnd.openxmlformats-package.relationships+xml"/>
  <Override PartName="/ppt/slides/_rels/slide13.xml.rels" ContentType="application/vnd.openxmlformats-package.relationships+xml"/>
  <Override PartName="/ppt/slides/_rels/slide41.xml.rels" ContentType="application/vnd.openxmlformats-package.relationships+xml"/>
  <Override PartName="/ppt/slides/_rels/slide6.xml.rels" ContentType="application/vnd.openxmlformats-package.relationships+xml"/>
  <Override PartName="/ppt/slides/_rels/slide56.xml.rels" ContentType="application/vnd.openxmlformats-package.relationships+xml"/>
  <Override PartName="/ppt/slides/_rels/slide60.xml.rels" ContentType="application/vnd.openxmlformats-package.relationships+xml"/>
  <Override PartName="/ppt/slides/_rels/slide34.xml.rels" ContentType="application/vnd.openxmlformats-package.relationships+xml"/>
  <Override PartName="/ppt/slides/_rels/slide111.xml.rels" ContentType="application/vnd.openxmlformats-package.relationships+xml"/>
  <Override PartName="/ppt/slides/_rels/slide131.xml.rels" ContentType="application/vnd.openxmlformats-package.relationships+xml"/>
  <Override PartName="/ppt/slides/_rels/slide53.xml.rels" ContentType="application/vnd.openxmlformats-package.relationships+xml"/>
  <Override PartName="/ppt/slides/_rels/slide132.xml.rels" ContentType="application/vnd.openxmlformats-package.relationships+xml"/>
  <Override PartName="/ppt/slides/_rels/slide112.xml.rels" ContentType="application/vnd.openxmlformats-package.relationships+xml"/>
  <Override PartName="/ppt/slides/_rels/slide35.xml.rels" ContentType="application/vnd.openxmlformats-package.relationships+xml"/>
  <Override PartName="/ppt/slides/_rels/slide51.xml.rels" ContentType="application/vnd.openxmlformats-package.relationships+xml"/>
  <Override PartName="/ppt/slides/_rels/slide42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32.xml.rels" ContentType="application/vnd.openxmlformats-package.relationships+xml"/>
  <Override PartName="/ppt/slides/_rels/slide57.xml.rels" ContentType="application/vnd.openxmlformats-package.relationships+xml"/>
  <Override PartName="/ppt/slides/_rels/slide61.xml.rels" ContentType="application/vnd.openxmlformats-package.relationships+xml"/>
  <Override PartName="/ppt/slides/_rels/slide20.xml.rels" ContentType="application/vnd.openxmlformats-package.relationships+xml"/>
  <Override PartName="/ppt/slides/_rels/slide16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59.xml.rels" ContentType="application/vnd.openxmlformats-package.relationships+xml"/>
  <Override PartName="/ppt/slides/_rels/slide52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117.xml.rels" ContentType="application/vnd.openxmlformats-package.relationships+xml"/>
  <Override PartName="/ppt/slides/_rels/slide84.xml.rels" ContentType="application/vnd.openxmlformats-package.relationships+xml"/>
  <Override PartName="/ppt/slides/_rels/slide21.xml.rels" ContentType="application/vnd.openxmlformats-package.relationships+xml"/>
  <Override PartName="/ppt/slides/_rels/slide17.xml.rels" ContentType="application/vnd.openxmlformats-package.relationships+xml"/>
  <Override PartName="/ppt/slides/_rels/slide22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62.xml.rels" ContentType="application/vnd.openxmlformats-package.relationships+xml"/>
  <Override PartName="/ppt/slides/_rels/slide63.xml.rels" ContentType="application/vnd.openxmlformats-package.relationships+xml"/>
  <Override PartName="/ppt/slides/_rels/slide64.xml.rels" ContentType="application/vnd.openxmlformats-package.relationships+xml"/>
  <Override PartName="/ppt/slides/_rels/slide65.xml.rels" ContentType="application/vnd.openxmlformats-package.relationships+xml"/>
  <Override PartName="/ppt/slides/_rels/slide121.xml.rels" ContentType="application/vnd.openxmlformats-package.relationships+xml"/>
  <Override PartName="/ppt/slides/_rels/slide66.xml.rels" ContentType="application/vnd.openxmlformats-package.relationships+xml"/>
  <Override PartName="/ppt/slides/_rels/slide122.xml.rels" ContentType="application/vnd.openxmlformats-package.relationships+xml"/>
  <Override PartName="/ppt/slides/_rels/slide67.xml.rels" ContentType="application/vnd.openxmlformats-package.relationships+xml"/>
  <Override PartName="/ppt/slides/_rels/slide125.xml.rels" ContentType="application/vnd.openxmlformats-package.relationships+xml"/>
  <Override PartName="/ppt/slides/_rels/slide48.xml.rels" ContentType="application/vnd.openxmlformats-package.relationships+xml"/>
  <Override PartName="/ppt/slides/_rels/slide92.xml.rels" ContentType="application/vnd.openxmlformats-package.relationships+xml"/>
  <Override PartName="/ppt/slides/_rels/slide120.xml.rels" ContentType="application/vnd.openxmlformats-package.relationships+xml"/>
  <Override PartName="/ppt/slides/_rels/slide83.xml.rels" ContentType="application/vnd.openxmlformats-package.relationships+xml"/>
  <Override PartName="/ppt/slides/_rels/slide116.xml.rels" ContentType="application/vnd.openxmlformats-package.relationships+xml"/>
  <Override PartName="/ppt/slides/_rels/slide39.xml.rels" ContentType="application/vnd.openxmlformats-package.relationships+xml"/>
  <Override PartName="/ppt/slides/_rels/slide68.xml.rels" ContentType="application/vnd.openxmlformats-package.relationships+xml"/>
  <Override PartName="/ppt/slides/_rels/slide126.xml.rels" ContentType="application/vnd.openxmlformats-package.relationships+xml"/>
  <Override PartName="/ppt/slides/_rels/slide49.xml.rels" ContentType="application/vnd.openxmlformats-package.relationships+xml"/>
  <Override PartName="/ppt/slides/_rels/slide93.xml.rels" ContentType="application/vnd.openxmlformats-package.relationships+xml"/>
  <Override PartName="/ppt/slides/_rels/slide123.xml.rels" ContentType="application/vnd.openxmlformats-package.relationships+xml"/>
  <Override PartName="/ppt/slides/_rels/slide46.xml.rels" ContentType="application/vnd.openxmlformats-package.relationships+xml"/>
  <Override PartName="/ppt/slides/_rels/slide90.xml.rels" ContentType="application/vnd.openxmlformats-package.relationships+xml"/>
  <Override PartName="/ppt/slides/_rels/slide69.xml.rels" ContentType="application/vnd.openxmlformats-package.relationships+xml"/>
  <Override PartName="/ppt/slides/_rels/slide127.xml.rels" ContentType="application/vnd.openxmlformats-package.relationships+xml"/>
  <Override PartName="/ppt/slides/_rels/slide94.xml.rels" ContentType="application/vnd.openxmlformats-package.relationships+xml"/>
  <Override PartName="/ppt/slides/_rels/slide124.xml.rels" ContentType="application/vnd.openxmlformats-package.relationships+xml"/>
  <Override PartName="/ppt/slides/_rels/slide47.xml.rels" ContentType="application/vnd.openxmlformats-package.relationships+xml"/>
  <Override PartName="/ppt/slides/_rels/slide91.xml.rels" ContentType="application/vnd.openxmlformats-package.relationships+xml"/>
  <Override PartName="/ppt/slides/_rels/slide23.xml.rels" ContentType="application/vnd.openxmlformats-package.relationships+xml"/>
  <Override PartName="/ppt/slides/_rels/slide100.xml.rels" ContentType="application/vnd.openxmlformats-package.relationships+xml"/>
  <Override PartName="/ppt/slides/_rels/slide24.xml.rels" ContentType="application/vnd.openxmlformats-package.relationships+xml"/>
  <Override PartName="/ppt/slides/_rels/slide101.xml.rels" ContentType="application/vnd.openxmlformats-package.relationships+xml"/>
  <Override PartName="/ppt/slides/_rels/slide25.xml.rels" ContentType="application/vnd.openxmlformats-package.relationships+xml"/>
  <Override PartName="/ppt/slides/_rels/slide102.xml.rels" ContentType="application/vnd.openxmlformats-package.relationships+xml"/>
  <Override PartName="/ppt/slides/_rels/slide71.xml.rels" ContentType="application/vnd.openxmlformats-package.relationships+xml"/>
  <Override PartName="/ppt/slides/_rels/slide104.xml.rels" ContentType="application/vnd.openxmlformats-package.relationships+xml"/>
  <Override PartName="/ppt/slides/_rels/slide74.xml.rels" ContentType="application/vnd.openxmlformats-package.relationships+xml"/>
  <Override PartName="/ppt/slides/_rels/slide107.xml.rels" ContentType="application/vnd.openxmlformats-package.relationships+xml"/>
  <Override PartName="/ppt/slides/_rels/slide108.xml.rels" ContentType="application/vnd.openxmlformats-package.relationships+xml"/>
  <Override PartName="/ppt/slides/_rels/slide75.xml.rels" ContentType="application/vnd.openxmlformats-package.relationships+xml"/>
  <Override PartName="/ppt/slides/_rels/slide72.xml.rels" ContentType="application/vnd.openxmlformats-package.relationships+xml"/>
  <Override PartName="/ppt/slides/_rels/slide105.xml.rels" ContentType="application/vnd.openxmlformats-package.relationships+xml"/>
  <Override PartName="/ppt/slides/_rels/slide70.xml.rels" ContentType="application/vnd.openxmlformats-package.relationships+xml"/>
  <Override PartName="/ppt/slides/_rels/slide26.xml.rels" ContentType="application/vnd.openxmlformats-package.relationships+xml"/>
  <Override PartName="/ppt/slides/_rels/slide103.xml.rels" ContentType="application/vnd.openxmlformats-package.relationships+xml"/>
  <Override PartName="/ppt/slides/_rels/slide109.xml.rels" ContentType="application/vnd.openxmlformats-package.relationships+xml"/>
  <Override PartName="/ppt/slides/_rels/slide76.xml.rels" ContentType="application/vnd.openxmlformats-package.relationships+xml"/>
  <Override PartName="/ppt/slides/_rels/slide73.xml.rels" ContentType="application/vnd.openxmlformats-package.relationships+xml"/>
  <Override PartName="/ppt/slides/_rels/slide106.xml.rels" ContentType="application/vnd.openxmlformats-package.relationships+xml"/>
  <Override PartName="/ppt/slides/_rels/slide80.xml.rels" ContentType="application/vnd.openxmlformats-package.relationships+xml"/>
  <Override PartName="/ppt/slides/_rels/slide36.xml.rels" ContentType="application/vnd.openxmlformats-package.relationships+xml"/>
  <Override PartName="/ppt/slides/_rels/slide113.xml.rels" ContentType="application/vnd.openxmlformats-package.relationships+xml"/>
  <Override PartName="/ppt/slides/_rels/slide81.xml.rels" ContentType="application/vnd.openxmlformats-package.relationships+xml"/>
  <Override PartName="/ppt/slides/_rels/slide37.xml.rels" ContentType="application/vnd.openxmlformats-package.relationships+xml"/>
  <Override PartName="/ppt/slides/_rels/slide114.xml.rels" ContentType="application/vnd.openxmlformats-package.relationships+xml"/>
  <Override PartName="/ppt/slides/_rels/slide82.xml.rels" ContentType="application/vnd.openxmlformats-package.relationships+xml"/>
  <Override PartName="/ppt/slides/_rels/slide38.xml.rels" ContentType="application/vnd.openxmlformats-package.relationships+xml"/>
  <Override PartName="/ppt/slides/_rels/slide115.xml.rels" ContentType="application/vnd.openxmlformats-package.relationships+xml"/>
  <Override PartName="/ppt/slides/slide127.xml" ContentType="application/vnd.openxmlformats-officedocument.presentationml.slide+xml"/>
  <Override PartName="/ppt/slides/slide99.xml" ContentType="application/vnd.openxmlformats-officedocument.presentationml.slide+xml"/>
  <Override PartName="/ppt/slides/slide126.xml" ContentType="application/vnd.openxmlformats-officedocument.presentationml.slide+xml"/>
  <Override PartName="/ppt/slides/slide98.xml" ContentType="application/vnd.openxmlformats-officedocument.presentationml.slide+xml"/>
  <Override PartName="/ppt/slides/slide125.xml" ContentType="application/vnd.openxmlformats-officedocument.presentationml.slide+xml"/>
  <Override PartName="/ppt/slides/slide97.xml" ContentType="application/vnd.openxmlformats-officedocument.presentationml.slide+xml"/>
  <Override PartName="/ppt/slides/slide29.xml" ContentType="application/vnd.openxmlformats-officedocument.presentationml.slide+xml"/>
  <Override PartName="/ppt/slides/slide8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110.xml" ContentType="application/vnd.openxmlformats-officedocument.presentationml.slide+xml"/>
  <Override PartName="/ppt/slides/slide82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20.xml" ContentType="application/vnd.openxmlformats-officedocument.presentationml.slide+xml"/>
  <Override PartName="/ppt/slides/slide119.xml" ContentType="application/vnd.openxmlformats-officedocument.presentationml.slide+xml"/>
  <Override PartName="/ppt/slides/slide1.xml" ContentType="application/vnd.openxmlformats-officedocument.presentationml.slide+xml"/>
  <Override PartName="/ppt/slides/slide108.xml" ContentType="application/vnd.openxmlformats-officedocument.presentationml.slide+xml"/>
  <Override PartName="/ppt/slides/slide2.xml" ContentType="application/vnd.openxmlformats-officedocument.presentationml.slide+xml"/>
  <Override PartName="/ppt/slides/slide42.xml" ContentType="application/vnd.openxmlformats-officedocument.presentationml.slide+xml"/>
  <Override PartName="/ppt/slides/slide10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48.xml" ContentType="application/vnd.openxmlformats-officedocument.presentationml.slide+xml"/>
  <Override PartName="/ppt/slides/slide6.xml" ContentType="application/vnd.openxmlformats-officedocument.presentationml.slide+xml"/>
  <Override PartName="/ppt/slides/slide47.xml" ContentType="application/vnd.openxmlformats-officedocument.presentationml.slide+xml"/>
  <Override PartName="/ppt/slides/slide13.xml" ContentType="application/vnd.openxmlformats-officedocument.presentationml.slide+xml"/>
  <Override PartName="/ppt/slides/slide81.xml" ContentType="application/vnd.openxmlformats-officedocument.presentationml.slide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slides/slide50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1.xml" ContentType="application/vnd.openxmlformats-officedocument.presentationml.slide+xml"/>
  <Override PartName="/ppt/slides/slide80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9.xml" ContentType="application/vnd.openxmlformats-officedocument.presentationml.slide+xml"/>
  <Override PartName="/ppt/slides/slide128.xml" ContentType="application/vnd.openxmlformats-officedocument.presentationml.slide+xml"/>
  <Override PartName="/ppt/slides/slide43.xml" ContentType="application/vnd.openxmlformats-officedocument.presentationml.slide+xml"/>
  <Override PartName="/ppt/slides/slide33.xml" ContentType="application/vnd.openxmlformats-officedocument.presentationml.slide+xml"/>
  <Override PartName="/ppt/slides/slide52.xml" ContentType="application/vnd.openxmlformats-officedocument.presentationml.slide+xml"/>
  <Override PartName="/ppt/slides/slide129.xml" ContentType="application/vnd.openxmlformats-officedocument.presentationml.slide+xml"/>
  <Override PartName="/ppt/slides/slide30.xml" ContentType="application/vnd.openxmlformats-officedocument.presentationml.slide+xml"/>
  <Override PartName="/ppt/slides/slide44.xml" ContentType="application/vnd.openxmlformats-officedocument.presentationml.slide+xml"/>
  <Override PartName="/ppt/slides/slide130.xml" ContentType="application/vnd.openxmlformats-officedocument.presentationml.slide+xml"/>
  <Override PartName="/ppt/slides/slide34.xml" ContentType="application/vnd.openxmlformats-officedocument.presentationml.slide+xml"/>
  <Override PartName="/ppt/slides/slide134.xml" ContentType="application/vnd.openxmlformats-officedocument.presentationml.slide+xml"/>
  <Override PartName="/ppt/slides/slide38.xml" ContentType="application/vnd.openxmlformats-officedocument.presentationml.slide+xml"/>
  <Override PartName="/ppt/slides/slide46.xml" ContentType="application/vnd.openxmlformats-officedocument.presentationml.slide+xml"/>
  <Override PartName="/ppt/slides/slide37.xml" ContentType="application/vnd.openxmlformats-officedocument.presentationml.slide+xml"/>
  <Override PartName="/ppt/slides/slide133.xml" ContentType="application/vnd.openxmlformats-officedocument.presentationml.slide+xml"/>
  <Override PartName="/ppt/slides/slide45.xml" ContentType="application/vnd.openxmlformats-officedocument.presentationml.slide+xml"/>
  <Override PartName="/ppt/slides/slide36.xml" ContentType="application/vnd.openxmlformats-officedocument.presentationml.slide+xml"/>
  <Override PartName="/ppt/slides/slide132.xml" ContentType="application/vnd.openxmlformats-officedocument.presentationml.slide+xml"/>
  <Override PartName="/ppt/slides/slide107.xml" ContentType="application/vnd.openxmlformats-officedocument.presentationml.slide+xml"/>
  <Override PartName="/ppt/slides/slide79.xml" ContentType="application/vnd.openxmlformats-officedocument.presentationml.slide+xml"/>
  <Override PartName="/ppt/slides/slide131.xml" ContentType="application/vnd.openxmlformats-officedocument.presentationml.slide+xml"/>
  <Override PartName="/ppt/slides/slide35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15.xml" ContentType="application/vnd.openxmlformats-officedocument.presentationml.slide+xml"/>
  <Override PartName="/ppt/slides/slide111.xml" ContentType="application/vnd.openxmlformats-officedocument.presentationml.slide+xml"/>
  <Override PartName="/ppt/slides/slide83.xml" ContentType="application/vnd.openxmlformats-officedocument.presentationml.slide+xml"/>
  <Override PartName="/ppt/slides/slide21.xml" ContentType="application/vnd.openxmlformats-officedocument.presentationml.slide+xml"/>
  <Override PartName="/ppt/slides/slide59.xml" ContentType="application/vnd.openxmlformats-officedocument.presentationml.slide+xml"/>
  <Override PartName="/ppt/slides/slide16.xml" ContentType="application/vnd.openxmlformats-officedocument.presentationml.slide+xml"/>
  <Override PartName="/ppt/slides/slide112.xml" ContentType="application/vnd.openxmlformats-officedocument.presentationml.slide+xml"/>
  <Override PartName="/ppt/slides/slide84.xml" ContentType="application/vnd.openxmlformats-officedocument.presentationml.slide+xml"/>
  <Override PartName="/ppt/slides/slide22.xml" ContentType="application/vnd.openxmlformats-officedocument.presentationml.slide+xml"/>
  <Override PartName="/ppt/slides/slide90.xml" ContentType="application/vnd.openxmlformats-officedocument.presentationml.slide+xml"/>
  <Override PartName="/ppt/slides/slide23.xml" ContentType="application/vnd.openxmlformats-officedocument.presentationml.slide+xml"/>
  <Override PartName="/ppt/slides/slide91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120.xml" ContentType="application/vnd.openxmlformats-officedocument.presentationml.slide+xml"/>
  <Override PartName="/ppt/slides/slide24.xml" ContentType="application/vnd.openxmlformats-officedocument.presentationml.slide+xml"/>
  <Override PartName="/ppt/slides/slide92.xml" ContentType="application/vnd.openxmlformats-officedocument.presentationml.slide+xml"/>
  <Override PartName="/ppt/slides/slide68.xml" ContentType="application/vnd.openxmlformats-officedocument.presentationml.slide+xml"/>
  <Override PartName="/ppt/slides/slide25.xml" ContentType="application/vnd.openxmlformats-officedocument.presentationml.slide+xml"/>
  <Override PartName="/ppt/slides/slide121.xml" ContentType="application/vnd.openxmlformats-officedocument.presentationml.slide+xml"/>
  <Override PartName="/ppt/slides/slide93.xml" ContentType="application/vnd.openxmlformats-officedocument.presentationml.slide+xml"/>
  <Override PartName="/ppt/slides/slide69.xml" ContentType="application/vnd.openxmlformats-officedocument.presentationml.slide+xml"/>
  <Override PartName="/ppt/slides/slide26.xml" ContentType="application/vnd.openxmlformats-officedocument.presentationml.slide+xml"/>
  <Override PartName="/ppt/slides/slide122.xml" ContentType="application/vnd.openxmlformats-officedocument.presentationml.slide+xml"/>
  <Override PartName="/ppt/slides/slide94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100.xml" ContentType="application/vnd.openxmlformats-officedocument.presentationml.slide+xml"/>
  <Override PartName="/ppt/slides/slide72.xml" ContentType="application/vnd.openxmlformats-officedocument.presentationml.slide+xml"/>
  <Override PartName="/ppt/slides/slide101.xml" ContentType="application/vnd.openxmlformats-officedocument.presentationml.slide+xml"/>
  <Override PartName="/ppt/slides/slide73.xml" ContentType="application/vnd.openxmlformats-officedocument.presentationml.slide+xml"/>
  <Override PartName="/ppt/slides/slide102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103.xml" ContentType="application/vnd.openxmlformats-officedocument.presentationml.slide+xml"/>
  <Override PartName="/ppt/slides/slide76.xml" ContentType="application/vnd.openxmlformats-officedocument.presentationml.slide+xml"/>
  <Override PartName="/ppt/slides/slide104.xml" ContentType="application/vnd.openxmlformats-officedocument.presentationml.slide+xml"/>
  <Override PartName="/ppt/slides/slide77.xml" ContentType="application/vnd.openxmlformats-officedocument.presentationml.slide+xml"/>
  <Override PartName="/ppt/slides/slide105.xml" ContentType="application/vnd.openxmlformats-officedocument.presentationml.slide+xml"/>
  <Override PartName="/ppt/slides/slide78.xml" ContentType="application/vnd.openxmlformats-officedocument.presentationml.slide+xml"/>
  <Override PartName="/ppt/slides/slide106.xml" ContentType="application/vnd.openxmlformats-officedocument.presentationml.slide+xml"/>
  <Override PartName="/ppt/slides/slide17.xml" ContentType="application/vnd.openxmlformats-officedocument.presentationml.slide+xml"/>
  <Override PartName="/ppt/slides/slide85.xml" ContentType="application/vnd.openxmlformats-officedocument.presentationml.slide+xml"/>
  <Override PartName="/ppt/slides/slide113.xml" ContentType="application/vnd.openxmlformats-officedocument.presentationml.slide+xml"/>
  <Override PartName="/ppt/slides/slide18.xml" ContentType="application/vnd.openxmlformats-officedocument.presentationml.slide+xml"/>
  <Override PartName="/ppt/slides/slide86.xml" ContentType="application/vnd.openxmlformats-officedocument.presentationml.slide+xml"/>
  <Override PartName="/ppt/slides/slide114.xml" ContentType="application/vnd.openxmlformats-officedocument.presentationml.slide+xml"/>
  <Override PartName="/ppt/slides/slide19.xml" ContentType="application/vnd.openxmlformats-officedocument.presentationml.slide+xml"/>
  <Override PartName="/ppt/slides/slide87.xml" ContentType="application/vnd.openxmlformats-officedocument.presentationml.slide+xml"/>
  <Override PartName="/ppt/slides/slide115.xml" ContentType="application/vnd.openxmlformats-officedocument.presentationml.slide+xml"/>
  <Override PartName="/ppt/slides/slide88.xml" ContentType="application/vnd.openxmlformats-officedocument.presentationml.slide+xml"/>
  <Override PartName="/ppt/slides/slide116.xml" ContentType="application/vnd.openxmlformats-officedocument.presentationml.slide+xml"/>
  <Override PartName="/ppt/slides/slide89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27.xml" ContentType="application/vnd.openxmlformats-officedocument.presentationml.slide+xml"/>
  <Override PartName="/ppt/slides/slide95.xml" ContentType="application/vnd.openxmlformats-officedocument.presentationml.slide+xml"/>
  <Override PartName="/ppt/slides/slide123.xml" ContentType="application/vnd.openxmlformats-officedocument.presentationml.slide+xml"/>
  <Override PartName="/ppt/slides/slide28.xml" ContentType="application/vnd.openxmlformats-officedocument.presentationml.slide+xml"/>
  <Override PartName="/ppt/slides/slide96.xml" ContentType="application/vnd.openxmlformats-officedocument.presentationml.slide+xml"/>
  <Override PartName="/ppt/slides/slide124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31" r:id="rId79"/>
    <p:sldId id="332" r:id="rId80"/>
    <p:sldId id="333" r:id="rId81"/>
    <p:sldId id="334" r:id="rId82"/>
    <p:sldId id="335" r:id="rId83"/>
    <p:sldId id="336" r:id="rId84"/>
    <p:sldId id="337" r:id="rId85"/>
    <p:sldId id="338" r:id="rId86"/>
    <p:sldId id="339" r:id="rId87"/>
    <p:sldId id="340" r:id="rId88"/>
    <p:sldId id="341" r:id="rId89"/>
    <p:sldId id="342" r:id="rId90"/>
    <p:sldId id="343" r:id="rId91"/>
    <p:sldId id="344" r:id="rId92"/>
    <p:sldId id="345" r:id="rId93"/>
    <p:sldId id="346" r:id="rId94"/>
    <p:sldId id="347" r:id="rId95"/>
    <p:sldId id="348" r:id="rId96"/>
    <p:sldId id="349" r:id="rId97"/>
    <p:sldId id="350" r:id="rId98"/>
    <p:sldId id="351" r:id="rId99"/>
    <p:sldId id="352" r:id="rId100"/>
    <p:sldId id="353" r:id="rId101"/>
    <p:sldId id="354" r:id="rId102"/>
    <p:sldId id="355" r:id="rId103"/>
    <p:sldId id="356" r:id="rId104"/>
    <p:sldId id="357" r:id="rId105"/>
    <p:sldId id="358" r:id="rId106"/>
    <p:sldId id="359" r:id="rId107"/>
    <p:sldId id="360" r:id="rId108"/>
    <p:sldId id="361" r:id="rId109"/>
    <p:sldId id="362" r:id="rId110"/>
    <p:sldId id="363" r:id="rId111"/>
    <p:sldId id="364" r:id="rId112"/>
    <p:sldId id="365" r:id="rId113"/>
    <p:sldId id="366" r:id="rId114"/>
    <p:sldId id="367" r:id="rId115"/>
    <p:sldId id="368" r:id="rId116"/>
    <p:sldId id="369" r:id="rId117"/>
    <p:sldId id="370" r:id="rId118"/>
    <p:sldId id="371" r:id="rId119"/>
    <p:sldId id="372" r:id="rId120"/>
    <p:sldId id="373" r:id="rId121"/>
    <p:sldId id="374" r:id="rId122"/>
    <p:sldId id="375" r:id="rId123"/>
    <p:sldId id="376" r:id="rId124"/>
    <p:sldId id="377" r:id="rId125"/>
    <p:sldId id="378" r:id="rId126"/>
    <p:sldId id="379" r:id="rId127"/>
    <p:sldId id="380" r:id="rId128"/>
    <p:sldId id="381" r:id="rId129"/>
    <p:sldId id="382" r:id="rId130"/>
    <p:sldId id="383" r:id="rId131"/>
    <p:sldId id="384" r:id="rId132"/>
    <p:sldId id="385" r:id="rId133"/>
    <p:sldId id="386" r:id="rId134"/>
    <p:sldId id="387" r:id="rId135"/>
    <p:sldId id="388" r:id="rId136"/>
    <p:sldId id="389" r:id="rId13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slide" Target="slides/slide83.xml"/><Relationship Id="rId87" Type="http://schemas.openxmlformats.org/officeDocument/2006/relationships/slide" Target="slides/slide84.xml"/><Relationship Id="rId88" Type="http://schemas.openxmlformats.org/officeDocument/2006/relationships/slide" Target="slides/slide85.xml"/><Relationship Id="rId89" Type="http://schemas.openxmlformats.org/officeDocument/2006/relationships/slide" Target="slides/slide86.xml"/><Relationship Id="rId90" Type="http://schemas.openxmlformats.org/officeDocument/2006/relationships/slide" Target="slides/slide87.xml"/><Relationship Id="rId91" Type="http://schemas.openxmlformats.org/officeDocument/2006/relationships/slide" Target="slides/slide88.xml"/><Relationship Id="rId92" Type="http://schemas.openxmlformats.org/officeDocument/2006/relationships/slide" Target="slides/slide89.xml"/><Relationship Id="rId93" Type="http://schemas.openxmlformats.org/officeDocument/2006/relationships/slide" Target="slides/slide90.xml"/><Relationship Id="rId94" Type="http://schemas.openxmlformats.org/officeDocument/2006/relationships/slide" Target="slides/slide91.xml"/><Relationship Id="rId95" Type="http://schemas.openxmlformats.org/officeDocument/2006/relationships/slide" Target="slides/slide92.xml"/><Relationship Id="rId96" Type="http://schemas.openxmlformats.org/officeDocument/2006/relationships/slide" Target="slides/slide93.xml"/><Relationship Id="rId97" Type="http://schemas.openxmlformats.org/officeDocument/2006/relationships/slide" Target="slides/slide94.xml"/><Relationship Id="rId98" Type="http://schemas.openxmlformats.org/officeDocument/2006/relationships/slide" Target="slides/slide95.xml"/><Relationship Id="rId99" Type="http://schemas.openxmlformats.org/officeDocument/2006/relationships/slide" Target="slides/slide96.xml"/><Relationship Id="rId100" Type="http://schemas.openxmlformats.org/officeDocument/2006/relationships/slide" Target="slides/slide97.xml"/><Relationship Id="rId101" Type="http://schemas.openxmlformats.org/officeDocument/2006/relationships/slide" Target="slides/slide98.xml"/><Relationship Id="rId102" Type="http://schemas.openxmlformats.org/officeDocument/2006/relationships/slide" Target="slides/slide99.xml"/><Relationship Id="rId103" Type="http://schemas.openxmlformats.org/officeDocument/2006/relationships/slide" Target="slides/slide100.xml"/><Relationship Id="rId104" Type="http://schemas.openxmlformats.org/officeDocument/2006/relationships/slide" Target="slides/slide101.xml"/><Relationship Id="rId105" Type="http://schemas.openxmlformats.org/officeDocument/2006/relationships/slide" Target="slides/slide102.xml"/><Relationship Id="rId106" Type="http://schemas.openxmlformats.org/officeDocument/2006/relationships/slide" Target="slides/slide103.xml"/><Relationship Id="rId107" Type="http://schemas.openxmlformats.org/officeDocument/2006/relationships/slide" Target="slides/slide104.xml"/><Relationship Id="rId108" Type="http://schemas.openxmlformats.org/officeDocument/2006/relationships/slide" Target="slides/slide105.xml"/><Relationship Id="rId109" Type="http://schemas.openxmlformats.org/officeDocument/2006/relationships/slide" Target="slides/slide106.xml"/><Relationship Id="rId110" Type="http://schemas.openxmlformats.org/officeDocument/2006/relationships/slide" Target="slides/slide107.xml"/><Relationship Id="rId111" Type="http://schemas.openxmlformats.org/officeDocument/2006/relationships/slide" Target="slides/slide108.xml"/><Relationship Id="rId112" Type="http://schemas.openxmlformats.org/officeDocument/2006/relationships/slide" Target="slides/slide109.xml"/><Relationship Id="rId113" Type="http://schemas.openxmlformats.org/officeDocument/2006/relationships/slide" Target="slides/slide110.xml"/><Relationship Id="rId114" Type="http://schemas.openxmlformats.org/officeDocument/2006/relationships/slide" Target="slides/slide111.xml"/><Relationship Id="rId115" Type="http://schemas.openxmlformats.org/officeDocument/2006/relationships/slide" Target="slides/slide112.xml"/><Relationship Id="rId116" Type="http://schemas.openxmlformats.org/officeDocument/2006/relationships/slide" Target="slides/slide113.xml"/><Relationship Id="rId117" Type="http://schemas.openxmlformats.org/officeDocument/2006/relationships/slide" Target="slides/slide114.xml"/><Relationship Id="rId118" Type="http://schemas.openxmlformats.org/officeDocument/2006/relationships/slide" Target="slides/slide115.xml"/><Relationship Id="rId119" Type="http://schemas.openxmlformats.org/officeDocument/2006/relationships/slide" Target="slides/slide116.xml"/><Relationship Id="rId120" Type="http://schemas.openxmlformats.org/officeDocument/2006/relationships/slide" Target="slides/slide117.xml"/><Relationship Id="rId121" Type="http://schemas.openxmlformats.org/officeDocument/2006/relationships/slide" Target="slides/slide118.xml"/><Relationship Id="rId122" Type="http://schemas.openxmlformats.org/officeDocument/2006/relationships/slide" Target="slides/slide119.xml"/><Relationship Id="rId123" Type="http://schemas.openxmlformats.org/officeDocument/2006/relationships/slide" Target="slides/slide120.xml"/><Relationship Id="rId124" Type="http://schemas.openxmlformats.org/officeDocument/2006/relationships/slide" Target="slides/slide121.xml"/><Relationship Id="rId125" Type="http://schemas.openxmlformats.org/officeDocument/2006/relationships/slide" Target="slides/slide122.xml"/><Relationship Id="rId126" Type="http://schemas.openxmlformats.org/officeDocument/2006/relationships/slide" Target="slides/slide123.xml"/><Relationship Id="rId127" Type="http://schemas.openxmlformats.org/officeDocument/2006/relationships/slide" Target="slides/slide124.xml"/><Relationship Id="rId128" Type="http://schemas.openxmlformats.org/officeDocument/2006/relationships/slide" Target="slides/slide125.xml"/><Relationship Id="rId129" Type="http://schemas.openxmlformats.org/officeDocument/2006/relationships/slide" Target="slides/slide126.xml"/><Relationship Id="rId130" Type="http://schemas.openxmlformats.org/officeDocument/2006/relationships/slide" Target="slides/slide127.xml"/><Relationship Id="rId131" Type="http://schemas.openxmlformats.org/officeDocument/2006/relationships/slide" Target="slides/slide128.xml"/><Relationship Id="rId132" Type="http://schemas.openxmlformats.org/officeDocument/2006/relationships/slide" Target="slides/slide129.xml"/><Relationship Id="rId133" Type="http://schemas.openxmlformats.org/officeDocument/2006/relationships/slide" Target="slides/slide130.xml"/><Relationship Id="rId134" Type="http://schemas.openxmlformats.org/officeDocument/2006/relationships/slide" Target="slides/slide131.xml"/><Relationship Id="rId135" Type="http://schemas.openxmlformats.org/officeDocument/2006/relationships/slide" Target="slides/slide132.xml"/><Relationship Id="rId136" Type="http://schemas.openxmlformats.org/officeDocument/2006/relationships/slide" Target="slides/slide133.xml"/><Relationship Id="rId137" Type="http://schemas.openxmlformats.org/officeDocument/2006/relationships/slide" Target="slides/slide13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584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Click to move the slide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Click to edit the notes format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5FC1E1F-F53E-4D74-BFD9-10F667BA531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11.xml.rels><?xml version="1.0" encoding="UTF-8"?>
<Relationships xmlns="http://schemas.openxmlformats.org/package/2006/relationships"><Relationship Id="rId1" Type="http://schemas.openxmlformats.org/officeDocument/2006/relationships/slide" Target="../slides/slide111.xml"/><Relationship Id="rId2" Type="http://schemas.openxmlformats.org/officeDocument/2006/relationships/notesMaster" Target="../notesMasters/notesMaster1.xml"/>
</Relationships>
</file>

<file path=ppt/notesSlides/_rels/notesSlide112.xml.rels><?xml version="1.0" encoding="UTF-8"?>
<Relationships xmlns="http://schemas.openxmlformats.org/package/2006/relationships"><Relationship Id="rId1" Type="http://schemas.openxmlformats.org/officeDocument/2006/relationships/slide" Target="../slides/slide112.xml"/><Relationship Id="rId2" Type="http://schemas.openxmlformats.org/officeDocument/2006/relationships/notesMaster" Target="../notesMasters/notesMaster1.xml"/>
</Relationships>
</file>

<file path=ppt/notesSlides/_rels/notesSlide119.xml.rels><?xml version="1.0" encoding="UTF-8"?>
<Relationships xmlns="http://schemas.openxmlformats.org/package/2006/relationships"><Relationship Id="rId1" Type="http://schemas.openxmlformats.org/officeDocument/2006/relationships/slide" Target="../slides/slide119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46.xml.rels><?xml version="1.0" encoding="UTF-8"?>
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
</Relationships>
</file>

<file path=ppt/notesSlides/_rels/notesSlide47.xml.rels><?xml version="1.0" encoding="UTF-8"?>
<Relationships xmlns="http://schemas.openxmlformats.org/package/2006/relationships"><Relationship Id="rId1" Type="http://schemas.openxmlformats.org/officeDocument/2006/relationships/slide" Target="../slides/slide47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6.xml.rels><?xml version="1.0" encoding="UTF-8"?>
<Relationships xmlns="http://schemas.openxmlformats.org/package/2006/relationships"><Relationship Id="rId1" Type="http://schemas.openxmlformats.org/officeDocument/2006/relationships/slide" Target="../slides/slide56.xml"/><Relationship Id="rId2" Type="http://schemas.openxmlformats.org/officeDocument/2006/relationships/notesMaster" Target="../notesMasters/notesMaster1.xml"/>
</Relationships>
</file>

<file path=ppt/notesSlides/_rels/notesSlide57.xml.rels><?xml version="1.0" encoding="UTF-8"?>
<Relationships xmlns="http://schemas.openxmlformats.org/package/2006/relationships"><Relationship Id="rId1" Type="http://schemas.openxmlformats.org/officeDocument/2006/relationships/slide" Target="../slides/slide57.xml"/><Relationship Id="rId2" Type="http://schemas.openxmlformats.org/officeDocument/2006/relationships/notesMaster" Target="../notesMasters/notesMaster1.xml"/>
</Relationships>
</file>

<file path=ppt/notesSlides/_rels/notesSlide63.xml.rels><?xml version="1.0" encoding="UTF-8"?>
<Relationships xmlns="http://schemas.openxmlformats.org/package/2006/relationships"><Relationship Id="rId1" Type="http://schemas.openxmlformats.org/officeDocument/2006/relationships/slide" Target="../slides/slide63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A560E34-681E-412B-B8A9-EF9C8B4B93B5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0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1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2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3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44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4CA5E40-0BAA-4A8A-8DB0-7789A63D9B54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6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7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8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49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50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CDFCCE9-E89C-4197-9BFC-FC7B4494493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0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1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2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3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334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9F7C9919-7E20-4F23-8EFD-F6D7665D7F5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6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7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8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39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340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3EF9905-99AF-455D-B90F-51ABB89CEEA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2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3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4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45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346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1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2AD76D9-5CAF-4D69-9D13-0A3935B46CB0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2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3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4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5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56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7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6BEACBD-EF4A-4A7F-AFB0-D57FA83FDD9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8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9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0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1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62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283AA93-8606-431C-8298-E30C6F09681A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4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5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6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7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68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E69D2F8-B097-4ACF-BDC5-E2770B4357F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0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1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2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3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74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91D8A33-C331-4439-BC6D-1350FF5CFF6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6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7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8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9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80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ABA29CE-4245-4ED4-8BC5-04DC956461FE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2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3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4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5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286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D4CEDBF-748F-402A-9F10-20A24393AEE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8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9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0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1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92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3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0A0A7DF-7080-4F7A-9099-FB983B7B3CAD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4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5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6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7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98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31B7038-111A-44D7-AE02-5B532AE8B9B4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0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1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2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3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04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5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178ADB0-A5C3-4392-83A7-ACD8A380009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6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7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8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9" name="PlaceHolder 5"/>
          <p:cNvSpPr>
            <a:spLocks noGrp="1"/>
          </p:cNvSpPr>
          <p:nvPr>
            <p:ph type="sldImg"/>
          </p:nvPr>
        </p:nvSpPr>
        <p:spPr>
          <a:xfrm>
            <a:off x="1150920" y="692280"/>
            <a:ext cx="4556160" cy="3416040"/>
          </a:xfrm>
          <a:prstGeom prst="rect">
            <a:avLst/>
          </a:prstGeom>
        </p:spPr>
      </p:sp>
      <p:sp>
        <p:nvSpPr>
          <p:cNvPr id="1310" name="PlaceHolder 6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1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744F69D-7B71-4190-BD09-AF438513D68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2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3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4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5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16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91F93AA-1759-4992-A196-5CD419A75BEB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8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9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0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1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22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6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TextShape 1"/>
          <p:cNvSpPr txBox="1"/>
          <p:nvPr/>
        </p:nvSpPr>
        <p:spPr>
          <a:xfrm>
            <a:off x="388584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65FB29C7-6AF0-4A75-8D62-5D8AEE1E2371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4" name="TextShape 2"/>
          <p:cNvSpPr txBox="1"/>
          <p:nvPr/>
        </p:nvSpPr>
        <p:spPr>
          <a:xfrm>
            <a:off x="-36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b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5" name="TextShape 3"/>
          <p:cNvSpPr txBox="1"/>
          <p:nvPr/>
        </p:nvSpPr>
        <p:spPr>
          <a:xfrm>
            <a:off x="-36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6" name="TextShape 4"/>
          <p:cNvSpPr txBox="1"/>
          <p:nvPr/>
        </p:nvSpPr>
        <p:spPr>
          <a:xfrm>
            <a:off x="388584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7" name="PlaceHolder 5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328" name="PlaceHolder 6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Click to </a:t>
            </a: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edit the </a:t>
            </a: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title </a:t>
            </a: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text </a:t>
            </a: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format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AC189A3-FA6D-4B2C-B94C-1C309A4A698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
</Relationships>
</file>

<file path=ppt/slides/_rels/slide10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0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0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0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0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0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0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9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26.wmf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
</Relationships>
</file>

<file path=ppt/slides/_rels/slide1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1.xml"/>
</Relationships>
</file>

<file path=ppt/slides/_rels/slide1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2.xml"/>
</Relationships>
</file>

<file path=ppt/slides/_rels/slide1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
</Relationships>
</file>

<file path=ppt/slides/_rels/slide1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wmf"/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5" Type="http://schemas.openxmlformats.org/officeDocument/2006/relationships/image" Target="../media/image8.wmf"/><Relationship Id="rId6" Type="http://schemas.openxmlformats.org/officeDocument/2006/relationships/image" Target="../media/image9.wmf"/><Relationship Id="rId7" Type="http://schemas.openxmlformats.org/officeDocument/2006/relationships/slideLayout" Target="../slideLayouts/slideLayout3.xml"/><Relationship Id="rId8" Type="http://schemas.openxmlformats.org/officeDocument/2006/relationships/notesSlide" Target="../notesSlides/notesSlide13.xml"/>
</Relationships>
</file>

<file path=ppt/slides/_rels/slide1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6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slideLayout" Target="../slideLayouts/slideLayout3.xml"/><Relationship Id="rId5" Type="http://schemas.openxmlformats.org/officeDocument/2006/relationships/notesSlide" Target="../notesSlides/notesSlide57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slideLayout" Target="../slideLayouts/slideLayout3.xml"/><Relationship Id="rId4" Type="http://schemas.openxmlformats.org/officeDocument/2006/relationships/notesSlide" Target="../notesSlides/notesSlide6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9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TextShape 2"/>
          <p:cNvSpPr txBox="1"/>
          <p:nvPr/>
        </p:nvSpPr>
        <p:spPr>
          <a:xfrm>
            <a:off x="274320" y="247320"/>
            <a:ext cx="87782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2 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Measurement and Problem Solving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284400" y="2209680"/>
            <a:ext cx="4516560" cy="21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4"/>
          <p:cNvSpPr/>
          <p:nvPr/>
        </p:nvSpPr>
        <p:spPr>
          <a:xfrm>
            <a:off x="737280" y="632448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  <a:tab algn="l" pos="105156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2" name="" descr=""/>
          <p:cNvPicPr/>
          <p:nvPr/>
        </p:nvPicPr>
        <p:blipFill>
          <a:blip r:embed="rId1"/>
          <a:stretch/>
        </p:blipFill>
        <p:spPr>
          <a:xfrm>
            <a:off x="4902840" y="1850400"/>
            <a:ext cx="3341160" cy="4458960"/>
          </a:xfrm>
          <a:prstGeom prst="rect">
            <a:avLst/>
          </a:prstGeom>
          <a:ln>
            <a:noFill/>
          </a:ln>
        </p:spPr>
      </p:pic>
      <p:sp>
        <p:nvSpPr>
          <p:cNvPr id="53" name="TextShape 5"/>
          <p:cNvSpPr txBox="1"/>
          <p:nvPr/>
        </p:nvSpPr>
        <p:spPr>
          <a:xfrm>
            <a:off x="820080" y="2469600"/>
            <a:ext cx="3335400" cy="191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52280" y="321120"/>
            <a:ext cx="883944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6600cc"/>
                </a:solidFill>
                <a:latin typeface="Times New Roman"/>
              </a:rPr>
              <a:t>Writing Numbers in Scientific Notation</a:t>
            </a:r>
            <a:endParaRPr b="0" lang="en-US" sz="40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91" name="TextShape 2"/>
          <p:cNvSpPr txBox="1"/>
          <p:nvPr/>
        </p:nvSpPr>
        <p:spPr>
          <a:xfrm>
            <a:off x="685800" y="1447560"/>
            <a:ext cx="7696080" cy="46479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609480" indent="-609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Locate the decimal point.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Move the decimal point to obtain a number between 1 and 10.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Multiply the new number by 10</a:t>
            </a:r>
            <a:r>
              <a:rPr b="1" i="1" lang="en-US" sz="2800" spc="-1" strike="noStrike" baseline="50000">
                <a:solidFill>
                  <a:srgbClr val="f50d4a"/>
                </a:solidFill>
                <a:latin typeface="Times New Roman"/>
              </a:rPr>
              <a:t>n</a:t>
            </a:r>
            <a:r>
              <a:rPr b="1" i="1" lang="en-US" sz="2800" spc="-1" strike="noStrike" baseline="30000">
                <a:solidFill>
                  <a:srgbClr val="f50d4a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Where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the number of places you moved the decimal point.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you moved the decimal point to the left, then </a:t>
            </a:r>
            <a:r>
              <a:rPr b="1" i="1" lang="en-US" sz="2800" spc="-1" strike="noStrike">
                <a:solidFill>
                  <a:srgbClr val="f50d4a"/>
                </a:solidFill>
                <a:latin typeface="Times New Roman"/>
              </a:rPr>
              <a:t>n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+; if you moved it to the right, then </a:t>
            </a:r>
            <a:r>
              <a:rPr b="1" i="1" lang="en-US" sz="28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is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If the original number is 1 or larger, then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is +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If the original number is less than 1, then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is −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6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" dur="500"/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6" dur="500"/>
                                        <p:tgtEl>
                                          <p:spTgt spid="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" dur="500"/>
                                        <p:tgtEl>
                                          <p:spTgt spid="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" dur="500"/>
                                        <p:tgtEl>
                                          <p:spTgt spid="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7" dur="500"/>
                                        <p:tgtEl>
                                          <p:spTgt spid="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0" dur="500"/>
                                        <p:tgtEl>
                                          <p:spTgt spid="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3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4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cm = 0.01m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6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7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units: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9" name="Freeform 2"/>
          <p:cNvSpPr/>
          <p:nvPr/>
        </p:nvSpPr>
        <p:spPr>
          <a:xfrm>
            <a:off x="3962520" y="3809880"/>
            <a:ext cx="990720" cy="360"/>
          </a:xfrm>
          <a:custGeom>
            <a:avLst/>
            <a:gdLst/>
            <a:ahLst/>
            <a:rect l="0" t="0" r="r" b="b"/>
            <a:pathLst>
              <a:path w="2752" h="1">
                <a:moveTo>
                  <a:pt x="0" y="0"/>
                </a:moveTo>
                <a:lnTo>
                  <a:pt x="2751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840" name="CustomShape 3"/>
          <p:cNvSpPr/>
          <p:nvPr/>
        </p:nvSpPr>
        <p:spPr>
          <a:xfrm>
            <a:off x="2362320" y="3505320"/>
            <a:ext cx="1371600" cy="53316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1" name="CustomShape 4"/>
          <p:cNvSpPr/>
          <p:nvPr/>
        </p:nvSpPr>
        <p:spPr>
          <a:xfrm>
            <a:off x="5105520" y="3505320"/>
            <a:ext cx="1218960" cy="53316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42" name="Formula 5"/>
              <p:cNvSpPr txBox="1"/>
              <p:nvPr/>
            </p:nvSpPr>
            <p:spPr>
              <a:xfrm>
                <a:off x="3720960" y="4043520"/>
                <a:ext cx="1538280" cy="1082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01 m</m:t>
                                </m:r>
                              </m:num>
                              <m:den>
                                <m:r>
                                  <m:rPr>
                                    <m:lit/>
                                    <m:nor/>
                                  </m:rPr>
                                  <m:t xml:space="preserve">1 cm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843" name="TextShape 6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= 0.01 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4" name="TextShape 7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68" dur="indefinite" restart="never" nodeType="tmRoot">
          <p:childTnLst>
            <p:seq>
              <p:cTn id="1669" dur="indefinite" nodeType="mainSeq">
                <p:childTnLst>
                  <p:par>
                    <p:cTn id="1670" fill="hold">
                      <p:stCondLst>
                        <p:cond delay="indefinite"/>
                      </p:stCondLst>
                      <p:childTnLst>
                        <p:par>
                          <p:cTn id="1671" fill="hold">
                            <p:stCondLst>
                              <p:cond delay="0"/>
                            </p:stCondLst>
                            <p:childTnLst>
                              <p:par>
                                <p:cTn id="167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4" dur="5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5" dur="5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6" fill="hold">
                      <p:stCondLst>
                        <p:cond delay="indefinite"/>
                      </p:stCondLst>
                      <p:childTnLst>
                        <p:par>
                          <p:cTn id="1677" fill="hold">
                            <p:stCondLst>
                              <p:cond delay="0"/>
                            </p:stCondLst>
                            <p:childTnLst>
                              <p:par>
                                <p:cTn id="1678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0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1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2" fill="hold">
                      <p:stCondLst>
                        <p:cond delay="indefinite"/>
                      </p:stCondLst>
                      <p:childTnLst>
                        <p:par>
                          <p:cTn id="1683" fill="hold">
                            <p:stCondLst>
                              <p:cond delay="0"/>
                            </p:stCondLst>
                            <p:childTnLst>
                              <p:par>
                                <p:cTn id="168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6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7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8" fill="hold">
                      <p:stCondLst>
                        <p:cond delay="indefinite"/>
                      </p:stCondLst>
                      <p:childTnLst>
                        <p:par>
                          <p:cTn id="1689" fill="hold">
                            <p:stCondLst>
                              <p:cond delay="0"/>
                            </p:stCondLst>
                            <p:childTnLst>
                              <p:par>
                                <p:cTn id="169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2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3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46" name="Formula 2"/>
              <p:cNvSpPr txBox="1"/>
              <p:nvPr/>
            </p:nvSpPr>
            <p:spPr>
              <a:xfrm>
                <a:off x="2548080" y="2739960"/>
                <a:ext cx="4481280" cy="1139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2,659 cm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rPr>
                                <m:lit/>
                                <m:nor/>
                              </m:rPr>
                              <m:t xml:space="preserve">-4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m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num>
                      <m:den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cm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den>
                    </m:f>
                    <m:r>
                      <m:t xml:space="preserve">=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m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grpSp>
        <p:nvGrpSpPr>
          <p:cNvPr id="847" name="Group 3"/>
          <p:cNvGrpSpPr/>
          <p:nvPr/>
        </p:nvGrpSpPr>
        <p:grpSpPr>
          <a:xfrm>
            <a:off x="3657240" y="3200400"/>
            <a:ext cx="1828800" cy="609480"/>
            <a:chOff x="3657240" y="3200400"/>
            <a:chExt cx="1828800" cy="609480"/>
          </a:xfrm>
        </p:grpSpPr>
        <p:sp>
          <p:nvSpPr>
            <p:cNvPr id="848" name="Line 4"/>
            <p:cNvSpPr/>
            <p:nvPr/>
          </p:nvSpPr>
          <p:spPr>
            <a:xfrm flipH="1">
              <a:off x="3657240" y="320040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9" name="Line 5"/>
            <p:cNvSpPr/>
            <p:nvPr/>
          </p:nvSpPr>
          <p:spPr>
            <a:xfrm flipH="1">
              <a:off x="5181120" y="3505320"/>
              <a:ext cx="30492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50" name="CustomShape 6"/>
          <p:cNvSpPr/>
          <p:nvPr/>
        </p:nvSpPr>
        <p:spPr>
          <a:xfrm>
            <a:off x="4200480" y="3886200"/>
            <a:ext cx="23619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0.265900 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1" name="CustomShape 7"/>
          <p:cNvSpPr/>
          <p:nvPr/>
        </p:nvSpPr>
        <p:spPr>
          <a:xfrm>
            <a:off x="4201200" y="5029200"/>
            <a:ext cx="20052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0.2659 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2" name="CustomShape 8"/>
          <p:cNvSpPr/>
          <p:nvPr/>
        </p:nvSpPr>
        <p:spPr>
          <a:xfrm>
            <a:off x="211320" y="4486320"/>
            <a:ext cx="47430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Significant figures and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3" name="TextShape 9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Factor:1 cm = 0.01 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4" name="TextShape 10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55" name="Formula 11"/>
              <p:cNvSpPr txBox="1"/>
              <p:nvPr/>
            </p:nvSpPr>
            <p:spPr>
              <a:xfrm>
                <a:off x="7772400" y="1676520"/>
                <a:ext cx="749160" cy="527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01 m</m:t>
                                </m:r>
                              </m:num>
                              <m:den>
                                <m:r>
                                  <m:rPr>
                                    <m:lit/>
                                    <m:nor/>
                                  </m:rPr>
                                  <m:t xml:space="preserve">1 cm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856" name="CustomShape 12"/>
          <p:cNvSpPr/>
          <p:nvPr/>
        </p:nvSpPr>
        <p:spPr>
          <a:xfrm>
            <a:off x="6858000" y="457200"/>
            <a:ext cx="228600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7" name="CustomShape 13"/>
          <p:cNvSpPr/>
          <p:nvPr/>
        </p:nvSpPr>
        <p:spPr>
          <a:xfrm>
            <a:off x="1143000" y="4952880"/>
            <a:ext cx="35337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94" dur="indefinite" restart="never" nodeType="tmRoot">
          <p:childTnLst>
            <p:seq>
              <p:cTn id="1695" dur="indefinite" nodeType="mainSeq">
                <p:childTnLst>
                  <p:par>
                    <p:cTn id="1696" fill="hold">
                      <p:stCondLst>
                        <p:cond delay="indefinite"/>
                      </p:stCondLst>
                      <p:childTnLst>
                        <p:par>
                          <p:cTn id="1697" fill="hold">
                            <p:stCondLst>
                              <p:cond delay="0"/>
                            </p:stCondLst>
                            <p:childTnLst>
                              <p:par>
                                <p:cTn id="16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00" dur="5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1" fill="hold">
                      <p:stCondLst>
                        <p:cond delay="indefinite"/>
                      </p:stCondLst>
                      <p:childTnLst>
                        <p:par>
                          <p:cTn id="1702" fill="hold">
                            <p:stCondLst>
                              <p:cond delay="0"/>
                            </p:stCondLst>
                            <p:childTnLst>
                              <p:par>
                                <p:cTn id="17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05" dur="500"/>
                                        <p:tgtEl>
                                          <p:spTgt spid="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6" fill="hold">
                      <p:stCondLst>
                        <p:cond delay="indefinite"/>
                      </p:stCondLst>
                      <p:childTnLst>
                        <p:par>
                          <p:cTn id="1707" fill="hold">
                            <p:stCondLst>
                              <p:cond delay="0"/>
                            </p:stCondLst>
                            <p:childTnLst>
                              <p:par>
                                <p:cTn id="17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10" dur="5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1" fill="hold">
                      <p:stCondLst>
                        <p:cond delay="indefinite"/>
                      </p:stCondLst>
                      <p:childTnLst>
                        <p:par>
                          <p:cTn id="1712" fill="hold">
                            <p:stCondLst>
                              <p:cond delay="0"/>
                            </p:stCondLst>
                            <p:childTnLst>
                              <p:par>
                                <p:cTn id="171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15" dur="500"/>
                                        <p:tgtEl>
                                          <p:spTgt spid="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17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19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0" fill="hold">
                      <p:stCondLst>
                        <p:cond delay="indefinite"/>
                      </p:stCondLst>
                      <p:childTnLst>
                        <p:par>
                          <p:cTn id="1721" fill="hold">
                            <p:stCondLst>
                              <p:cond delay="0"/>
                            </p:stCondLst>
                            <p:childTnLst>
                              <p:par>
                                <p:cTn id="17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24" dur="5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9" name="CustomShape 2"/>
          <p:cNvSpPr/>
          <p:nvPr/>
        </p:nvSpPr>
        <p:spPr>
          <a:xfrm>
            <a:off x="3142800" y="3048120"/>
            <a:ext cx="352008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0.2659 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0" name="CustomShape 3"/>
          <p:cNvSpPr/>
          <p:nvPr/>
        </p:nvSpPr>
        <p:spPr>
          <a:xfrm>
            <a:off x="2205360" y="3733920"/>
            <a:ext cx="5334840" cy="1557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square centimeters are smaller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than square meters.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1" name="TextShape 4"/>
          <p:cNvSpPr txBox="1"/>
          <p:nvPr/>
        </p:nvSpPr>
        <p:spPr>
          <a:xfrm>
            <a:off x="4266720" y="0"/>
            <a:ext cx="4876920" cy="2362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 1 cm = 0.01 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2" name="TextShape 5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863" name="Formula 6"/>
              <p:cNvSpPr txBox="1"/>
              <p:nvPr/>
            </p:nvSpPr>
            <p:spPr>
              <a:xfrm>
                <a:off x="7772400" y="1676520"/>
                <a:ext cx="749160" cy="527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01 m</m:t>
                                </m:r>
                              </m:num>
                              <m:den>
                                <m:r>
                                  <m:rPr>
                                    <m:lit/>
                                    <m:nor/>
                                  </m:rPr>
                                  <m:t xml:space="preserve">1 cm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725" dur="indefinite" restart="never" nodeType="tmRoot">
          <p:childTnLst>
            <p:seq>
              <p:cTn id="1726" dur="indefinite" nodeType="mainSeq">
                <p:childTnLst>
                  <p:par>
                    <p:cTn id="1727" fill="hold">
                      <p:stCondLst>
                        <p:cond delay="indefinite"/>
                      </p:stCondLst>
                      <p:childTnLst>
                        <p:par>
                          <p:cTn id="1728" fill="hold">
                            <p:stCondLst>
                              <p:cond delay="0"/>
                            </p:stCondLst>
                            <p:childTnLst>
                              <p:par>
                                <p:cTn id="17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31" dur="500"/>
                                        <p:tgtEl>
                                          <p:spTgt spid="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2" fill="hold">
                      <p:stCondLst>
                        <p:cond delay="indefinite"/>
                      </p:stCondLst>
                      <p:childTnLst>
                        <p:par>
                          <p:cTn id="1733" fill="hold">
                            <p:stCondLst>
                              <p:cond delay="0"/>
                            </p:stCondLst>
                            <p:childTnLst>
                              <p:par>
                                <p:cTn id="17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36" dur="500"/>
                                        <p:tgtEl>
                                          <p:spTgt spid="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TextShape 1"/>
          <p:cNvSpPr txBox="1"/>
          <p:nvPr/>
        </p:nvSpPr>
        <p:spPr>
          <a:xfrm>
            <a:off x="685800" y="3049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Practice—Convert 30.0 cm</a:t>
            </a:r>
            <a:r>
              <a:rPr b="0" lang="en-US" sz="36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 to m</a:t>
            </a:r>
            <a:r>
              <a:rPr b="0" lang="en-US" sz="36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br/>
            <a:r>
              <a:rPr b="0" i="1" lang="en-US" sz="2800" spc="-1" strike="noStrike">
                <a:solidFill>
                  <a:srgbClr val="6600cc"/>
                </a:solidFill>
                <a:latin typeface="Times New Roman"/>
              </a:rPr>
              <a:t>(1 cm = 1 x 10</a:t>
            </a:r>
            <a:r>
              <a:rPr b="0" i="1" lang="en-US" sz="2800" spc="-1" strike="noStrike" baseline="30000">
                <a:solidFill>
                  <a:srgbClr val="6600cc"/>
                </a:solidFill>
                <a:latin typeface="Times New Roman"/>
              </a:rPr>
              <a:t>-2</a:t>
            </a:r>
            <a:r>
              <a:rPr b="0" i="1" lang="en-US" sz="2800" spc="-1" strike="noStrike">
                <a:solidFill>
                  <a:srgbClr val="6600cc"/>
                </a:solidFill>
                <a:latin typeface="Times New Roman"/>
              </a:rPr>
              <a:t> m)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TextShape 1"/>
          <p:cNvSpPr txBox="1"/>
          <p:nvPr/>
        </p:nvSpPr>
        <p:spPr>
          <a:xfrm>
            <a:off x="685800" y="-3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Convert 30.0 cm</a:t>
            </a:r>
            <a:r>
              <a:rPr b="0" lang="en-US" sz="36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 to m</a:t>
            </a:r>
            <a:r>
              <a:rPr b="0" lang="en-US" sz="36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866" name="CustomShape 2"/>
          <p:cNvSpPr/>
          <p:nvPr/>
        </p:nvSpPr>
        <p:spPr>
          <a:xfrm>
            <a:off x="5029200" y="5943600"/>
            <a:ext cx="411480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71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7" name="CustomShape 3"/>
          <p:cNvSpPr/>
          <p:nvPr/>
        </p:nvSpPr>
        <p:spPr>
          <a:xfrm>
            <a:off x="3581280" y="6021360"/>
            <a:ext cx="144792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8" name="CustomShape 4"/>
          <p:cNvSpPr/>
          <p:nvPr/>
        </p:nvSpPr>
        <p:spPr>
          <a:xfrm>
            <a:off x="0" y="6021360"/>
            <a:ext cx="358128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69" name="CustomShape 5"/>
          <p:cNvSpPr/>
          <p:nvPr/>
        </p:nvSpPr>
        <p:spPr>
          <a:xfrm>
            <a:off x="5029200" y="5334120"/>
            <a:ext cx="411480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30.0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3.00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  <a:ea typeface="Times New Roman"/>
              </a:rPr>
              <a:t>−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0" name="CustomShape 6"/>
          <p:cNvSpPr/>
          <p:nvPr/>
        </p:nvSpPr>
        <p:spPr>
          <a:xfrm>
            <a:off x="3581280" y="5334120"/>
            <a:ext cx="144792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1" name="CustomShape 7"/>
          <p:cNvSpPr/>
          <p:nvPr/>
        </p:nvSpPr>
        <p:spPr>
          <a:xfrm>
            <a:off x="0" y="5334120"/>
            <a:ext cx="358128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2" name="CustomShape 8"/>
          <p:cNvSpPr/>
          <p:nvPr/>
        </p:nvSpPr>
        <p:spPr>
          <a:xfrm>
            <a:off x="5029200" y="4038480"/>
            <a:ext cx="411480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3" name="CustomShape 9"/>
          <p:cNvSpPr/>
          <p:nvPr/>
        </p:nvSpPr>
        <p:spPr>
          <a:xfrm>
            <a:off x="3581280" y="3657600"/>
            <a:ext cx="144792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4" name="CustomShape 10"/>
          <p:cNvSpPr/>
          <p:nvPr/>
        </p:nvSpPr>
        <p:spPr>
          <a:xfrm>
            <a:off x="0" y="3657600"/>
            <a:ext cx="358128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5" name="CustomShape 11"/>
          <p:cNvSpPr/>
          <p:nvPr/>
        </p:nvSpPr>
        <p:spPr>
          <a:xfrm>
            <a:off x="5029200" y="2666880"/>
            <a:ext cx="411480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6" name="CustomShape 12"/>
          <p:cNvSpPr/>
          <p:nvPr/>
        </p:nvSpPr>
        <p:spPr>
          <a:xfrm>
            <a:off x="3581280" y="2666880"/>
            <a:ext cx="144792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7" name="CustomShape 13"/>
          <p:cNvSpPr/>
          <p:nvPr/>
        </p:nvSpPr>
        <p:spPr>
          <a:xfrm>
            <a:off x="0" y="2666880"/>
            <a:ext cx="358128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8" name="CustomShape 14"/>
          <p:cNvSpPr/>
          <p:nvPr/>
        </p:nvSpPr>
        <p:spPr>
          <a:xfrm>
            <a:off x="5029200" y="1981080"/>
            <a:ext cx="411480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(1 cm = 0.01 m)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9" name="CustomShape 15"/>
          <p:cNvSpPr/>
          <p:nvPr/>
        </p:nvSpPr>
        <p:spPr>
          <a:xfrm>
            <a:off x="3581280" y="1905120"/>
            <a:ext cx="144792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0" name="CustomShape 16"/>
          <p:cNvSpPr/>
          <p:nvPr/>
        </p:nvSpPr>
        <p:spPr>
          <a:xfrm>
            <a:off x="0" y="1905120"/>
            <a:ext cx="3581280" cy="90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Conversion Factors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1" name="CustomShape 17"/>
          <p:cNvSpPr/>
          <p:nvPr/>
        </p:nvSpPr>
        <p:spPr>
          <a:xfrm>
            <a:off x="5029200" y="1301760"/>
            <a:ext cx="411480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2" name="CustomShape 18"/>
          <p:cNvSpPr/>
          <p:nvPr/>
        </p:nvSpPr>
        <p:spPr>
          <a:xfrm>
            <a:off x="3581280" y="130176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3" name="CustomShape 19"/>
          <p:cNvSpPr/>
          <p:nvPr/>
        </p:nvSpPr>
        <p:spPr>
          <a:xfrm>
            <a:off x="0" y="1301760"/>
            <a:ext cx="358128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4" name="CustomShape 20"/>
          <p:cNvSpPr/>
          <p:nvPr/>
        </p:nvSpPr>
        <p:spPr>
          <a:xfrm>
            <a:off x="5029200" y="533520"/>
            <a:ext cx="411480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30.0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5" name="CustomShape 21"/>
          <p:cNvSpPr/>
          <p:nvPr/>
        </p:nvSpPr>
        <p:spPr>
          <a:xfrm>
            <a:off x="3581280" y="53352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6" name="CustomShape 22"/>
          <p:cNvSpPr/>
          <p:nvPr/>
        </p:nvSpPr>
        <p:spPr>
          <a:xfrm>
            <a:off x="0" y="533520"/>
            <a:ext cx="358128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7" name="Line 23"/>
          <p:cNvSpPr/>
          <p:nvPr/>
        </p:nvSpPr>
        <p:spPr>
          <a:xfrm>
            <a:off x="0" y="53352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88" name="Line 24"/>
          <p:cNvSpPr/>
          <p:nvPr/>
        </p:nvSpPr>
        <p:spPr>
          <a:xfrm>
            <a:off x="0" y="13017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89" name="Line 25"/>
          <p:cNvSpPr/>
          <p:nvPr/>
        </p:nvSpPr>
        <p:spPr>
          <a:xfrm>
            <a:off x="0" y="670572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0" name="Line 26"/>
          <p:cNvSpPr/>
          <p:nvPr/>
        </p:nvSpPr>
        <p:spPr>
          <a:xfrm>
            <a:off x="0" y="53352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1" name="Line 27"/>
          <p:cNvSpPr/>
          <p:nvPr/>
        </p:nvSpPr>
        <p:spPr>
          <a:xfrm>
            <a:off x="3581280" y="533520"/>
            <a:ext cx="0" cy="6172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2" name="Line 28"/>
          <p:cNvSpPr/>
          <p:nvPr/>
        </p:nvSpPr>
        <p:spPr>
          <a:xfrm>
            <a:off x="9144000" y="53352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3" name="Line 29"/>
          <p:cNvSpPr/>
          <p:nvPr/>
        </p:nvSpPr>
        <p:spPr>
          <a:xfrm>
            <a:off x="0" y="19810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4" name="Line 30"/>
          <p:cNvSpPr/>
          <p:nvPr/>
        </p:nvSpPr>
        <p:spPr>
          <a:xfrm>
            <a:off x="0" y="26668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5" name="Line 31"/>
          <p:cNvSpPr/>
          <p:nvPr/>
        </p:nvSpPr>
        <p:spPr>
          <a:xfrm>
            <a:off x="0" y="36576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6" name="Line 32"/>
          <p:cNvSpPr/>
          <p:nvPr/>
        </p:nvSpPr>
        <p:spPr>
          <a:xfrm>
            <a:off x="0" y="53341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7" name="Line 33"/>
          <p:cNvSpPr/>
          <p:nvPr/>
        </p:nvSpPr>
        <p:spPr>
          <a:xfrm>
            <a:off x="0" y="60213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8" name="Line 34"/>
          <p:cNvSpPr/>
          <p:nvPr/>
        </p:nvSpPr>
        <p:spPr>
          <a:xfrm>
            <a:off x="5029200" y="533520"/>
            <a:ext cx="4680" cy="31226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99" name="Line 35"/>
          <p:cNvSpPr/>
          <p:nvPr/>
        </p:nvSpPr>
        <p:spPr>
          <a:xfrm>
            <a:off x="5064120" y="5343480"/>
            <a:ext cx="1440" cy="1346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900" name="Group 36"/>
          <p:cNvGrpSpPr/>
          <p:nvPr/>
        </p:nvGrpSpPr>
        <p:grpSpPr>
          <a:xfrm>
            <a:off x="6095880" y="2666880"/>
            <a:ext cx="1981080" cy="1014480"/>
            <a:chOff x="6095880" y="2666880"/>
            <a:chExt cx="1981080" cy="1014480"/>
          </a:xfrm>
        </p:grpSpPr>
        <p:sp>
          <p:nvSpPr>
            <p:cNvPr id="901" name="CustomShape 37"/>
            <p:cNvSpPr/>
            <p:nvPr/>
          </p:nvSpPr>
          <p:spPr>
            <a:xfrm>
              <a:off x="6095880" y="2666880"/>
              <a:ext cx="609480" cy="380880"/>
            </a:xfrm>
            <a:custGeom>
              <a:avLst/>
              <a:gdLst/>
              <a:ahLst/>
              <a:rect l="0" t="0" r="r" b="b"/>
              <a:pathLst>
                <a:path w="1695" h="1060">
                  <a:moveTo>
                    <a:pt x="264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2" y="35"/>
                  </a:cubicBezTo>
                  <a:cubicBezTo>
                    <a:pt x="92" y="59"/>
                    <a:pt x="59" y="92"/>
                    <a:pt x="35" y="132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4"/>
                  </a:lnTo>
                  <a:lnTo>
                    <a:pt x="0" y="794"/>
                  </a:lnTo>
                  <a:cubicBezTo>
                    <a:pt x="0" y="841"/>
                    <a:pt x="12" y="886"/>
                    <a:pt x="35" y="927"/>
                  </a:cubicBezTo>
                  <a:cubicBezTo>
                    <a:pt x="59" y="967"/>
                    <a:pt x="92" y="1000"/>
                    <a:pt x="132" y="1024"/>
                  </a:cubicBezTo>
                  <a:cubicBezTo>
                    <a:pt x="173" y="1047"/>
                    <a:pt x="218" y="1059"/>
                    <a:pt x="265" y="1059"/>
                  </a:cubicBezTo>
                  <a:lnTo>
                    <a:pt x="1429" y="1059"/>
                  </a:lnTo>
                  <a:lnTo>
                    <a:pt x="1429" y="1059"/>
                  </a:lnTo>
                  <a:cubicBezTo>
                    <a:pt x="1476" y="1059"/>
                    <a:pt x="1521" y="1047"/>
                    <a:pt x="1562" y="1024"/>
                  </a:cubicBezTo>
                  <a:cubicBezTo>
                    <a:pt x="1602" y="1000"/>
                    <a:pt x="1635" y="967"/>
                    <a:pt x="1659" y="927"/>
                  </a:cubicBezTo>
                  <a:cubicBezTo>
                    <a:pt x="1682" y="886"/>
                    <a:pt x="1694" y="841"/>
                    <a:pt x="1694" y="794"/>
                  </a:cubicBezTo>
                  <a:lnTo>
                    <a:pt x="1694" y="264"/>
                  </a:lnTo>
                  <a:lnTo>
                    <a:pt x="1694" y="265"/>
                  </a:lnTo>
                  <a:lnTo>
                    <a:pt x="1694" y="265"/>
                  </a:lnTo>
                  <a:cubicBezTo>
                    <a:pt x="1694" y="218"/>
                    <a:pt x="1682" y="173"/>
                    <a:pt x="1659" y="132"/>
                  </a:cubicBezTo>
                  <a:cubicBezTo>
                    <a:pt x="1635" y="92"/>
                    <a:pt x="1602" y="59"/>
                    <a:pt x="1562" y="35"/>
                  </a:cubicBezTo>
                  <a:cubicBezTo>
                    <a:pt x="1521" y="12"/>
                    <a:pt x="1476" y="0"/>
                    <a:pt x="1429" y="0"/>
                  </a:cubicBezTo>
                  <a:lnTo>
                    <a:pt x="264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cm</a:t>
              </a:r>
              <a:r>
                <a:rPr b="0" lang="en-US" sz="2400" spc="-1" strike="noStrike" baseline="30000">
                  <a:solidFill>
                    <a:srgbClr val="6600cc"/>
                  </a:solidFill>
                  <a:latin typeface="Times New Roman"/>
                </a:rPr>
                <a:t>3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2" name="CustomShape 38"/>
            <p:cNvSpPr/>
            <p:nvPr/>
          </p:nvSpPr>
          <p:spPr>
            <a:xfrm>
              <a:off x="7467480" y="2666880"/>
              <a:ext cx="609480" cy="380880"/>
            </a:xfrm>
            <a:custGeom>
              <a:avLst/>
              <a:gdLst/>
              <a:ahLst/>
              <a:rect l="0" t="0" r="r" b="b"/>
              <a:pathLst>
                <a:path w="1695" h="1060">
                  <a:moveTo>
                    <a:pt x="264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2" y="35"/>
                  </a:cubicBezTo>
                  <a:cubicBezTo>
                    <a:pt x="92" y="59"/>
                    <a:pt x="59" y="92"/>
                    <a:pt x="35" y="132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4"/>
                  </a:lnTo>
                  <a:lnTo>
                    <a:pt x="0" y="794"/>
                  </a:lnTo>
                  <a:cubicBezTo>
                    <a:pt x="0" y="841"/>
                    <a:pt x="12" y="886"/>
                    <a:pt x="35" y="927"/>
                  </a:cubicBezTo>
                  <a:cubicBezTo>
                    <a:pt x="59" y="967"/>
                    <a:pt x="92" y="1000"/>
                    <a:pt x="132" y="1024"/>
                  </a:cubicBezTo>
                  <a:cubicBezTo>
                    <a:pt x="173" y="1047"/>
                    <a:pt x="218" y="1059"/>
                    <a:pt x="265" y="1059"/>
                  </a:cubicBezTo>
                  <a:lnTo>
                    <a:pt x="1429" y="1059"/>
                  </a:lnTo>
                  <a:lnTo>
                    <a:pt x="1429" y="1059"/>
                  </a:lnTo>
                  <a:cubicBezTo>
                    <a:pt x="1476" y="1059"/>
                    <a:pt x="1521" y="1047"/>
                    <a:pt x="1562" y="1024"/>
                  </a:cubicBezTo>
                  <a:cubicBezTo>
                    <a:pt x="1602" y="1000"/>
                    <a:pt x="1635" y="967"/>
                    <a:pt x="1659" y="927"/>
                  </a:cubicBezTo>
                  <a:cubicBezTo>
                    <a:pt x="1682" y="886"/>
                    <a:pt x="1694" y="841"/>
                    <a:pt x="1694" y="794"/>
                  </a:cubicBezTo>
                  <a:lnTo>
                    <a:pt x="1694" y="264"/>
                  </a:lnTo>
                  <a:lnTo>
                    <a:pt x="1694" y="265"/>
                  </a:lnTo>
                  <a:lnTo>
                    <a:pt x="1694" y="265"/>
                  </a:lnTo>
                  <a:cubicBezTo>
                    <a:pt x="1694" y="218"/>
                    <a:pt x="1682" y="173"/>
                    <a:pt x="1659" y="132"/>
                  </a:cubicBezTo>
                  <a:cubicBezTo>
                    <a:pt x="1635" y="92"/>
                    <a:pt x="1602" y="59"/>
                    <a:pt x="1562" y="35"/>
                  </a:cubicBezTo>
                  <a:cubicBezTo>
                    <a:pt x="1521" y="12"/>
                    <a:pt x="1476" y="0"/>
                    <a:pt x="1429" y="0"/>
                  </a:cubicBezTo>
                  <a:lnTo>
                    <a:pt x="264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6600cc"/>
                  </a:solidFill>
                  <a:latin typeface="Times New Roman"/>
                </a:rPr>
                <a:t>m</a:t>
              </a:r>
              <a:r>
                <a:rPr b="0" lang="en-US" sz="2400" spc="-1" strike="noStrike" baseline="30000">
                  <a:solidFill>
                    <a:srgbClr val="6600cc"/>
                  </a:solidFill>
                  <a:latin typeface="Times New Roman"/>
                </a:rPr>
                <a:t>3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03" name="CustomShape 39"/>
            <p:cNvSpPr/>
            <p:nvPr/>
          </p:nvSpPr>
          <p:spPr>
            <a:xfrm>
              <a:off x="6792840" y="2819160"/>
              <a:ext cx="598320" cy="114480"/>
            </a:xfrm>
            <a:custGeom>
              <a:avLst/>
              <a:gdLst/>
              <a:ahLst/>
              <a:rect l="0" t="0" r="r" b="b"/>
              <a:pathLst>
                <a:path w="1663" h="320">
                  <a:moveTo>
                    <a:pt x="0" y="79"/>
                  </a:moveTo>
                  <a:lnTo>
                    <a:pt x="1247" y="79"/>
                  </a:lnTo>
                  <a:lnTo>
                    <a:pt x="1247" y="0"/>
                  </a:lnTo>
                  <a:lnTo>
                    <a:pt x="1662" y="159"/>
                  </a:lnTo>
                  <a:lnTo>
                    <a:pt x="1247" y="319"/>
                  </a:lnTo>
                  <a:lnTo>
                    <a:pt x="1247" y="239"/>
                  </a:lnTo>
                  <a:lnTo>
                    <a:pt x="0" y="239"/>
                  </a:lnTo>
                  <a:lnTo>
                    <a:pt x="0" y="7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904" name="Formula 40"/>
                <p:cNvSpPr txBox="1"/>
                <p:nvPr/>
              </p:nvSpPr>
              <p:spPr>
                <a:xfrm>
                  <a:off x="6561000" y="2984400"/>
                  <a:ext cx="973080" cy="6969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sSup>
                        <m:e>
                          <m:d>
                            <m:dPr>
                              <m:begChr m:val="("/>
                              <m:endChr m:val=")"/>
                            </m:dPr>
                            <m:e>
                              <m:f>
                                <m:num>
                                  <m:r>
                                    <m:t xml:space="preserve">0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.</m:t>
                                  </m:r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01 m</m:t>
                                  </m:r>
                                </m:num>
                                <m:den>
                                  <m:r>
                                    <m:rPr>
                                      <m:lit/>
                                      <m:nor/>
                                    </m:rPr>
                                    <m:t xml:space="preserve">1 cm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m:t xml:space="preserve">3</m:t>
                          </m:r>
                        </m:sup>
                      </m:sSup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905" name="Formula 41"/>
              <p:cNvSpPr txBox="1"/>
              <p:nvPr/>
            </p:nvSpPr>
            <p:spPr>
              <a:xfrm>
                <a:off x="3554280" y="4103640"/>
                <a:ext cx="5465880" cy="855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00</m:t>
                    </m:r>
                    <m:r>
                      <m:t xml:space="preserve">×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10</m:t>
                        </m:r>
                      </m:e>
                      <m:sup>
                        <m:r>
                          <m:t xml:space="preserve">1</m:t>
                        </m:r>
                      </m:sup>
                    </m:sSup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t xml:space="preserve">−</m:t>
                            </m:r>
                            <m:r>
                              <m:t xml:space="preserve">6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3</m:t>
                    </m:r>
                    <m:r>
                      <m:t xml:space="preserve">×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10</m:t>
                        </m:r>
                      </m:e>
                      <m:sup>
                        <m:r>
                          <m:rPr>
                            <m:lit/>
                            <m:nor/>
                          </m:rPr>
                          <m:t xml:space="preserve">-5</m:t>
                        </m:r>
                      </m:sup>
                    </m:sSup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906" name="CustomShape 42"/>
          <p:cNvSpPr/>
          <p:nvPr/>
        </p:nvSpPr>
        <p:spPr>
          <a:xfrm>
            <a:off x="7842600" y="53352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7" name="CustomShape 43"/>
          <p:cNvSpPr/>
          <p:nvPr/>
        </p:nvSpPr>
        <p:spPr>
          <a:xfrm>
            <a:off x="6250320" y="561024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8" name="Freeform 44"/>
          <p:cNvSpPr/>
          <p:nvPr/>
        </p:nvSpPr>
        <p:spPr>
          <a:xfrm>
            <a:off x="6324480" y="4572000"/>
            <a:ext cx="533880" cy="381240"/>
          </a:xfrm>
          <a:custGeom>
            <a:avLst/>
            <a:gdLst/>
            <a:ahLst/>
            <a:rect l="0" t="0" r="r" b="b"/>
            <a:pathLst>
              <a:path w="1483" h="1059">
                <a:moveTo>
                  <a:pt x="0" y="1058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909" name="Freeform 45"/>
          <p:cNvSpPr/>
          <p:nvPr/>
        </p:nvSpPr>
        <p:spPr>
          <a:xfrm>
            <a:off x="4876920" y="4343400"/>
            <a:ext cx="533520" cy="381240"/>
          </a:xfrm>
          <a:custGeom>
            <a:avLst/>
            <a:gdLst/>
            <a:ahLst/>
            <a:rect l="0" t="0" r="r" b="b"/>
            <a:pathLst>
              <a:path w="1482" h="1059">
                <a:moveTo>
                  <a:pt x="0" y="1058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</p:spTree>
  </p:cSld>
  <p:transition>
    <p:fade thruBlk="true"/>
  </p:transition>
  <p:timing>
    <p:tnLst>
      <p:par>
        <p:cTn id="1737" dur="indefinite" restart="never" nodeType="tmRoot">
          <p:childTnLst>
            <p:seq>
              <p:cTn id="1738" dur="indefinite" nodeType="mainSeq">
                <p:childTnLst>
                  <p:par>
                    <p:cTn id="1739" fill="hold">
                      <p:stCondLst>
                        <p:cond delay="indefinite"/>
                      </p:stCondLst>
                      <p:childTnLst>
                        <p:par>
                          <p:cTn id="1740" fill="hold">
                            <p:stCondLst>
                              <p:cond delay="0"/>
                            </p:stCondLst>
                            <p:childTnLst>
                              <p:par>
                                <p:cTn id="174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43" dur="5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4" fill="hold">
                            <p:stCondLst>
                              <p:cond delay="500"/>
                            </p:stCondLst>
                            <p:childTnLst>
                              <p:par>
                                <p:cTn id="1745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47" dur="500"/>
                                        <p:tgtEl>
                                          <p:spTgt spid="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8" fill="hold">
                      <p:stCondLst>
                        <p:cond delay="indefinite"/>
                      </p:stCondLst>
                      <p:childTnLst>
                        <p:par>
                          <p:cTn id="1749" fill="hold">
                            <p:stCondLst>
                              <p:cond delay="0"/>
                            </p:stCondLst>
                            <p:childTnLst>
                              <p:par>
                                <p:cTn id="175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2" dur="5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3" fill="hold">
                            <p:stCondLst>
                              <p:cond delay="500"/>
                            </p:stCondLst>
                            <p:childTnLst>
                              <p:par>
                                <p:cTn id="1754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756" dur="500"/>
                                        <p:tgtEl>
                                          <p:spTgt spid="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6600" spc="-1" strike="noStrike">
                <a:solidFill>
                  <a:srgbClr val="6600cc"/>
                </a:solidFill>
                <a:latin typeface="Times New Roman"/>
              </a:rPr>
              <a:t>Density</a:t>
            </a:r>
            <a:endParaRPr b="0" lang="en-US" sz="66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TextShape 1"/>
          <p:cNvSpPr txBox="1"/>
          <p:nvPr/>
        </p:nvSpPr>
        <p:spPr>
          <a:xfrm>
            <a:off x="609480" y="152280"/>
            <a:ext cx="7772400" cy="9907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Mass and Volume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912" name="TextShape 2"/>
          <p:cNvSpPr txBox="1"/>
          <p:nvPr/>
        </p:nvSpPr>
        <p:spPr>
          <a:xfrm>
            <a:off x="533520" y="914040"/>
            <a:ext cx="7772400" cy="53341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Two main characteristics of matter.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Cannot be used to identify what 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type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of matter something is.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you are given a large glass containing 100 g of a clear, colorless liquid and a small glass containing 25 g of a clear, colorless liquid, are both liquids the same stuff?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Even though mass and volume are individual properties, for a given type of matter they are related to each other!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57" dur="indefinite" restart="never" nodeType="tmRoot">
          <p:childTnLst>
            <p:seq>
              <p:cTn id="1758" dur="indefinite" nodeType="mainSeq">
                <p:childTnLst>
                  <p:par>
                    <p:cTn id="1759" fill="hold">
                      <p:stCondLst>
                        <p:cond delay="indefinite"/>
                      </p:stCondLst>
                      <p:childTnLst>
                        <p:par>
                          <p:cTn id="1760" fill="hold">
                            <p:stCondLst>
                              <p:cond delay="0"/>
                            </p:stCondLst>
                            <p:childTnLst>
                              <p:par>
                                <p:cTn id="17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63" dur="500"/>
                                        <p:tgtEl>
                                          <p:spTgt spid="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4" fill="hold">
                      <p:stCondLst>
                        <p:cond delay="indefinite"/>
                      </p:stCondLst>
                      <p:childTnLst>
                        <p:par>
                          <p:cTn id="1765" fill="hold">
                            <p:stCondLst>
                              <p:cond delay="0"/>
                            </p:stCondLst>
                            <p:childTnLst>
                              <p:par>
                                <p:cTn id="17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68" dur="500"/>
                                        <p:tgtEl>
                                          <p:spTgt spid="9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1" dur="500"/>
                                        <p:tgtEl>
                                          <p:spTgt spid="9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2" fill="hold">
                      <p:stCondLst>
                        <p:cond delay="indefinite"/>
                      </p:stCondLst>
                      <p:childTnLst>
                        <p:par>
                          <p:cTn id="1773" fill="hold">
                            <p:stCondLst>
                              <p:cond delay="0"/>
                            </p:stCondLst>
                            <p:childTnLst>
                              <p:par>
                                <p:cTn id="17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76" dur="500"/>
                                        <p:tgtEl>
                                          <p:spTgt spid="9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TextShape 1"/>
          <p:cNvSpPr txBox="1"/>
          <p:nvPr/>
        </p:nvSpPr>
        <p:spPr>
          <a:xfrm>
            <a:off x="685800" y="21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Mass vs. Volume of Brass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graphicFrame>
        <p:nvGraphicFramePr>
          <p:cNvPr id="914" name="Object 2"/>
          <p:cNvGraphicFramePr/>
          <p:nvPr/>
        </p:nvGraphicFramePr>
        <p:xfrm>
          <a:off x="1371600" y="1519200"/>
          <a:ext cx="6629400" cy="4837320"/>
        </p:xfrm>
        <a:graphic>
          <a:graphicData uri="http://schemas.openxmlformats.org/presentationml/2006/ole">
            <p:oleObj r:id="rId1" spid="">
              <p:embed/>
              <p:pic>
                <p:nvPicPr>
                  <p:cNvPr id="915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1371600" y="1519200"/>
                    <a:ext cx="6629400" cy="483732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</p:spTree>
  </p:cSld>
  <p:transition>
    <p:fade thruBlk="true"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380880" y="1523520"/>
            <a:ext cx="8382240" cy="48006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457200" indent="-45720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12340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Locate the decimal point.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12340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Move the decimal point to obtain a number between 1 and 10.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Multiply the new number by 10</a:t>
            </a:r>
            <a:r>
              <a:rPr b="1" i="1" lang="en-US" sz="2400" spc="-1" strike="noStrike" baseline="50000">
                <a:solidFill>
                  <a:srgbClr val="ff0000"/>
                </a:solidFill>
                <a:latin typeface="Times New Roman"/>
              </a:rPr>
              <a:t>n</a:t>
            </a:r>
            <a:r>
              <a:rPr b="1" i="1" lang="en-US" sz="2400" spc="-1" strike="noStrike" baseline="30000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838080" indent="-3808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Where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the number of places you moved the decimal point.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x 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you moved the decimal point to the left, then </a:t>
            </a:r>
            <a:r>
              <a:rPr b="1" i="1" lang="en-US" sz="2400" spc="-1" strike="noStrike">
                <a:solidFill>
                  <a:srgbClr val="f50d4a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+; if you moved it to the right, then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457200" indent="-45720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 x 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Writing a Number in Scientific Notation, Continued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01" dur="indefinite" restart="never" nodeType="tmRoot">
          <p:childTnLst>
            <p:seq>
              <p:cTn id="202" dur="indefinite" nodeType="mainSeq">
                <p:childTnLst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2" dur="5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17" dur="5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2" dur="5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7" dur="5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2" dur="500"/>
                                        <p:tgtEl>
                                          <p:spTgt spid="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35" dur="500"/>
                                        <p:tgtEl>
                                          <p:spTgt spid="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0" dur="500"/>
                                        <p:tgtEl>
                                          <p:spTgt spid="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5" dur="500"/>
                                        <p:tgtEl>
                                          <p:spTgt spid="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0" dur="500"/>
                                        <p:tgtEl>
                                          <p:spTgt spid="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6" name="Group 1"/>
          <p:cNvGrpSpPr/>
          <p:nvPr/>
        </p:nvGrpSpPr>
        <p:grpSpPr>
          <a:xfrm>
            <a:off x="0" y="457200"/>
            <a:ext cx="8346600" cy="5577840"/>
            <a:chOff x="0" y="457200"/>
            <a:chExt cx="8346600" cy="5577840"/>
          </a:xfrm>
        </p:grpSpPr>
        <p:sp>
          <p:nvSpPr>
            <p:cNvPr id="917" name="CustomShape 2"/>
            <p:cNvSpPr/>
            <p:nvPr/>
          </p:nvSpPr>
          <p:spPr>
            <a:xfrm>
              <a:off x="617760" y="1093680"/>
              <a:ext cx="7603920" cy="4370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8" name="Line 3"/>
            <p:cNvSpPr/>
            <p:nvPr/>
          </p:nvSpPr>
          <p:spPr>
            <a:xfrm>
              <a:off x="617760" y="519264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19" name="Line 4"/>
            <p:cNvSpPr/>
            <p:nvPr/>
          </p:nvSpPr>
          <p:spPr>
            <a:xfrm>
              <a:off x="617760" y="464652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0" name="Line 5"/>
            <p:cNvSpPr/>
            <p:nvPr/>
          </p:nvSpPr>
          <p:spPr>
            <a:xfrm>
              <a:off x="617760" y="410040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1" name="Line 6"/>
            <p:cNvSpPr/>
            <p:nvPr/>
          </p:nvSpPr>
          <p:spPr>
            <a:xfrm>
              <a:off x="617760" y="355464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2" name="Line 7"/>
            <p:cNvSpPr/>
            <p:nvPr/>
          </p:nvSpPr>
          <p:spPr>
            <a:xfrm>
              <a:off x="617760" y="300348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3" name="Line 8"/>
            <p:cNvSpPr/>
            <p:nvPr/>
          </p:nvSpPr>
          <p:spPr>
            <a:xfrm>
              <a:off x="617760" y="245736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4" name="Line 9"/>
            <p:cNvSpPr/>
            <p:nvPr/>
          </p:nvSpPr>
          <p:spPr>
            <a:xfrm>
              <a:off x="617760" y="191124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5" name="Line 10"/>
            <p:cNvSpPr/>
            <p:nvPr/>
          </p:nvSpPr>
          <p:spPr>
            <a:xfrm>
              <a:off x="617760" y="136692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6" name="Line 11"/>
            <p:cNvSpPr/>
            <p:nvPr/>
          </p:nvSpPr>
          <p:spPr>
            <a:xfrm>
              <a:off x="617760" y="491976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7" name="Line 12"/>
            <p:cNvSpPr/>
            <p:nvPr/>
          </p:nvSpPr>
          <p:spPr>
            <a:xfrm>
              <a:off x="617760" y="437364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8" name="Line 13"/>
            <p:cNvSpPr/>
            <p:nvPr/>
          </p:nvSpPr>
          <p:spPr>
            <a:xfrm>
              <a:off x="617760" y="382752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9" name="Line 14"/>
            <p:cNvSpPr/>
            <p:nvPr/>
          </p:nvSpPr>
          <p:spPr>
            <a:xfrm>
              <a:off x="617760" y="328140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0" name="Line 15"/>
            <p:cNvSpPr/>
            <p:nvPr/>
          </p:nvSpPr>
          <p:spPr>
            <a:xfrm>
              <a:off x="617760" y="273060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1" name="Line 16"/>
            <p:cNvSpPr/>
            <p:nvPr/>
          </p:nvSpPr>
          <p:spPr>
            <a:xfrm>
              <a:off x="617760" y="218448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2" name="Line 17"/>
            <p:cNvSpPr/>
            <p:nvPr/>
          </p:nvSpPr>
          <p:spPr>
            <a:xfrm>
              <a:off x="617760" y="1638360"/>
              <a:ext cx="760392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3" name="Line 18"/>
            <p:cNvSpPr/>
            <p:nvPr/>
          </p:nvSpPr>
          <p:spPr>
            <a:xfrm>
              <a:off x="617760" y="109368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4" name="Line 19"/>
            <p:cNvSpPr/>
            <p:nvPr/>
          </p:nvSpPr>
          <p:spPr>
            <a:xfrm>
              <a:off x="104148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5" name="Line 20"/>
            <p:cNvSpPr/>
            <p:nvPr/>
          </p:nvSpPr>
          <p:spPr>
            <a:xfrm>
              <a:off x="188460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6" name="Line 21"/>
            <p:cNvSpPr/>
            <p:nvPr/>
          </p:nvSpPr>
          <p:spPr>
            <a:xfrm>
              <a:off x="272736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7" name="Line 22"/>
            <p:cNvSpPr/>
            <p:nvPr/>
          </p:nvSpPr>
          <p:spPr>
            <a:xfrm>
              <a:off x="357660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8" name="Line 23"/>
            <p:cNvSpPr/>
            <p:nvPr/>
          </p:nvSpPr>
          <p:spPr>
            <a:xfrm>
              <a:off x="441972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39" name="Line 24"/>
            <p:cNvSpPr/>
            <p:nvPr/>
          </p:nvSpPr>
          <p:spPr>
            <a:xfrm>
              <a:off x="526248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0" name="Line 25"/>
            <p:cNvSpPr/>
            <p:nvPr/>
          </p:nvSpPr>
          <p:spPr>
            <a:xfrm>
              <a:off x="611208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1" name="Line 26"/>
            <p:cNvSpPr/>
            <p:nvPr/>
          </p:nvSpPr>
          <p:spPr>
            <a:xfrm>
              <a:off x="695484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2" name="Line 27"/>
            <p:cNvSpPr/>
            <p:nvPr/>
          </p:nvSpPr>
          <p:spPr>
            <a:xfrm>
              <a:off x="779796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3" name="Line 28"/>
            <p:cNvSpPr/>
            <p:nvPr/>
          </p:nvSpPr>
          <p:spPr>
            <a:xfrm>
              <a:off x="146052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4" name="Line 29"/>
            <p:cNvSpPr/>
            <p:nvPr/>
          </p:nvSpPr>
          <p:spPr>
            <a:xfrm>
              <a:off x="230832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5" name="Line 30"/>
            <p:cNvSpPr/>
            <p:nvPr/>
          </p:nvSpPr>
          <p:spPr>
            <a:xfrm>
              <a:off x="315288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6" name="Line 31"/>
            <p:cNvSpPr/>
            <p:nvPr/>
          </p:nvSpPr>
          <p:spPr>
            <a:xfrm>
              <a:off x="399564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7" name="Line 32"/>
            <p:cNvSpPr/>
            <p:nvPr/>
          </p:nvSpPr>
          <p:spPr>
            <a:xfrm>
              <a:off x="484344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8" name="Line 33"/>
            <p:cNvSpPr/>
            <p:nvPr/>
          </p:nvSpPr>
          <p:spPr>
            <a:xfrm>
              <a:off x="568656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49" name="Line 34"/>
            <p:cNvSpPr/>
            <p:nvPr/>
          </p:nvSpPr>
          <p:spPr>
            <a:xfrm>
              <a:off x="653112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0" name="Line 35"/>
            <p:cNvSpPr/>
            <p:nvPr/>
          </p:nvSpPr>
          <p:spPr>
            <a:xfrm>
              <a:off x="737892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1" name="Line 36"/>
            <p:cNvSpPr/>
            <p:nvPr/>
          </p:nvSpPr>
          <p:spPr>
            <a:xfrm>
              <a:off x="8221680" y="1093680"/>
              <a:ext cx="180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2" name="CustomShape 37"/>
            <p:cNvSpPr/>
            <p:nvPr/>
          </p:nvSpPr>
          <p:spPr>
            <a:xfrm>
              <a:off x="617760" y="1093680"/>
              <a:ext cx="7603920" cy="4370400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3" name="Line 38"/>
            <p:cNvSpPr/>
            <p:nvPr/>
          </p:nvSpPr>
          <p:spPr>
            <a:xfrm>
              <a:off x="617760" y="1093680"/>
              <a:ext cx="1440" cy="4370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4" name="Line 39"/>
            <p:cNvSpPr/>
            <p:nvPr/>
          </p:nvSpPr>
          <p:spPr>
            <a:xfrm>
              <a:off x="579600" y="5464080"/>
              <a:ext cx="3816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5" name="Line 40"/>
            <p:cNvSpPr/>
            <p:nvPr/>
          </p:nvSpPr>
          <p:spPr>
            <a:xfrm>
              <a:off x="579600" y="491976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6" name="Line 41"/>
            <p:cNvSpPr/>
            <p:nvPr/>
          </p:nvSpPr>
          <p:spPr>
            <a:xfrm>
              <a:off x="579600" y="437364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7" name="Line 42"/>
            <p:cNvSpPr/>
            <p:nvPr/>
          </p:nvSpPr>
          <p:spPr>
            <a:xfrm>
              <a:off x="579600" y="382752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8" name="Line 43"/>
            <p:cNvSpPr/>
            <p:nvPr/>
          </p:nvSpPr>
          <p:spPr>
            <a:xfrm>
              <a:off x="579600" y="328140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59" name="Line 44"/>
            <p:cNvSpPr/>
            <p:nvPr/>
          </p:nvSpPr>
          <p:spPr>
            <a:xfrm>
              <a:off x="579600" y="273060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0" name="Line 45"/>
            <p:cNvSpPr/>
            <p:nvPr/>
          </p:nvSpPr>
          <p:spPr>
            <a:xfrm>
              <a:off x="579600" y="218448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1" name="Line 46"/>
            <p:cNvSpPr/>
            <p:nvPr/>
          </p:nvSpPr>
          <p:spPr>
            <a:xfrm>
              <a:off x="579600" y="1638360"/>
              <a:ext cx="38160" cy="14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2" name="Line 47"/>
            <p:cNvSpPr/>
            <p:nvPr/>
          </p:nvSpPr>
          <p:spPr>
            <a:xfrm>
              <a:off x="579600" y="1093680"/>
              <a:ext cx="3816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3" name="Line 48"/>
            <p:cNvSpPr/>
            <p:nvPr/>
          </p:nvSpPr>
          <p:spPr>
            <a:xfrm>
              <a:off x="617760" y="5464080"/>
              <a:ext cx="7603920" cy="18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4" name="Line 49"/>
            <p:cNvSpPr/>
            <p:nvPr/>
          </p:nvSpPr>
          <p:spPr>
            <a:xfrm flipV="1">
              <a:off x="61776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5" name="Line 50"/>
            <p:cNvSpPr/>
            <p:nvPr/>
          </p:nvSpPr>
          <p:spPr>
            <a:xfrm flipV="1">
              <a:off x="1460520" y="5464080"/>
              <a:ext cx="180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6" name="Line 51"/>
            <p:cNvSpPr/>
            <p:nvPr/>
          </p:nvSpPr>
          <p:spPr>
            <a:xfrm flipV="1">
              <a:off x="230832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7" name="Line 52"/>
            <p:cNvSpPr/>
            <p:nvPr/>
          </p:nvSpPr>
          <p:spPr>
            <a:xfrm flipV="1">
              <a:off x="315288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8" name="Line 53"/>
            <p:cNvSpPr/>
            <p:nvPr/>
          </p:nvSpPr>
          <p:spPr>
            <a:xfrm flipV="1">
              <a:off x="3995640" y="5464080"/>
              <a:ext cx="180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9" name="Line 54"/>
            <p:cNvSpPr/>
            <p:nvPr/>
          </p:nvSpPr>
          <p:spPr>
            <a:xfrm flipV="1">
              <a:off x="4843440" y="5464080"/>
              <a:ext cx="180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0" name="Line 55"/>
            <p:cNvSpPr/>
            <p:nvPr/>
          </p:nvSpPr>
          <p:spPr>
            <a:xfrm flipV="1">
              <a:off x="568656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1" name="Line 56"/>
            <p:cNvSpPr/>
            <p:nvPr/>
          </p:nvSpPr>
          <p:spPr>
            <a:xfrm flipV="1">
              <a:off x="653112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2" name="Line 57"/>
            <p:cNvSpPr/>
            <p:nvPr/>
          </p:nvSpPr>
          <p:spPr>
            <a:xfrm flipV="1">
              <a:off x="7378920" y="5464080"/>
              <a:ext cx="144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3" name="Line 58"/>
            <p:cNvSpPr/>
            <p:nvPr/>
          </p:nvSpPr>
          <p:spPr>
            <a:xfrm flipV="1">
              <a:off x="8221680" y="5464080"/>
              <a:ext cx="1800" cy="367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4" name="CustomShape 59"/>
            <p:cNvSpPr/>
            <p:nvPr/>
          </p:nvSpPr>
          <p:spPr>
            <a:xfrm>
              <a:off x="1600200" y="4888080"/>
              <a:ext cx="65160" cy="61920"/>
            </a:xfrm>
            <a:custGeom>
              <a:avLst/>
              <a:gdLst/>
              <a:ahLst/>
              <a:rect l="l" t="t" r="r" b="b"/>
              <a:pathLst>
                <a:path w="41" h="39">
                  <a:moveTo>
                    <a:pt x="21" y="0"/>
                  </a:moveTo>
                  <a:lnTo>
                    <a:pt x="41" y="20"/>
                  </a:lnTo>
                  <a:lnTo>
                    <a:pt x="21" y="39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5" name="CustomShape 60"/>
            <p:cNvSpPr/>
            <p:nvPr/>
          </p:nvSpPr>
          <p:spPr>
            <a:xfrm>
              <a:off x="2192400" y="4560840"/>
              <a:ext cx="65160" cy="63720"/>
            </a:xfrm>
            <a:custGeom>
              <a:avLst/>
              <a:gdLst/>
              <a:ahLst/>
              <a:rect l="l" t="t" r="r" b="b"/>
              <a:pathLst>
                <a:path w="41" h="40">
                  <a:moveTo>
                    <a:pt x="20" y="0"/>
                  </a:moveTo>
                  <a:lnTo>
                    <a:pt x="41" y="20"/>
                  </a:lnTo>
                  <a:lnTo>
                    <a:pt x="20" y="40"/>
                  </a:lnTo>
                  <a:lnTo>
                    <a:pt x="0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6" name="CustomShape 61"/>
            <p:cNvSpPr/>
            <p:nvPr/>
          </p:nvSpPr>
          <p:spPr>
            <a:xfrm>
              <a:off x="2611440" y="4341960"/>
              <a:ext cx="65160" cy="61920"/>
            </a:xfrm>
            <a:custGeom>
              <a:avLst/>
              <a:gdLst/>
              <a:ahLst/>
              <a:rect l="l" t="t" r="r" b="b"/>
              <a:pathLst>
                <a:path w="41" h="39">
                  <a:moveTo>
                    <a:pt x="21" y="0"/>
                  </a:moveTo>
                  <a:lnTo>
                    <a:pt x="41" y="20"/>
                  </a:lnTo>
                  <a:lnTo>
                    <a:pt x="21" y="39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7" name="CustomShape 62"/>
            <p:cNvSpPr/>
            <p:nvPr/>
          </p:nvSpPr>
          <p:spPr>
            <a:xfrm>
              <a:off x="3119400" y="4068720"/>
              <a:ext cx="65160" cy="61920"/>
            </a:xfrm>
            <a:custGeom>
              <a:avLst/>
              <a:gdLst/>
              <a:ahLst/>
              <a:rect l="l" t="t" r="r" b="b"/>
              <a:pathLst>
                <a:path w="41" h="39">
                  <a:moveTo>
                    <a:pt x="21" y="0"/>
                  </a:moveTo>
                  <a:lnTo>
                    <a:pt x="41" y="20"/>
                  </a:lnTo>
                  <a:lnTo>
                    <a:pt x="21" y="39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8" name="CustomShape 63"/>
            <p:cNvSpPr/>
            <p:nvPr/>
          </p:nvSpPr>
          <p:spPr>
            <a:xfrm>
              <a:off x="5613480" y="2698920"/>
              <a:ext cx="65160" cy="63360"/>
            </a:xfrm>
            <a:custGeom>
              <a:avLst/>
              <a:gdLst/>
              <a:ahLst/>
              <a:rect l="l" t="t" r="r" b="b"/>
              <a:pathLst>
                <a:path w="41" h="40">
                  <a:moveTo>
                    <a:pt x="20" y="0"/>
                  </a:moveTo>
                  <a:lnTo>
                    <a:pt x="41" y="20"/>
                  </a:lnTo>
                  <a:lnTo>
                    <a:pt x="20" y="40"/>
                  </a:lnTo>
                  <a:lnTo>
                    <a:pt x="0" y="2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9" name="CustomShape 64"/>
            <p:cNvSpPr/>
            <p:nvPr/>
          </p:nvSpPr>
          <p:spPr>
            <a:xfrm>
              <a:off x="8147160" y="1335240"/>
              <a:ext cx="66600" cy="61920"/>
            </a:xfrm>
            <a:custGeom>
              <a:avLst/>
              <a:gdLst/>
              <a:ahLst/>
              <a:rect l="l" t="t" r="r" b="b"/>
              <a:pathLst>
                <a:path w="42" h="39">
                  <a:moveTo>
                    <a:pt x="21" y="0"/>
                  </a:moveTo>
                  <a:lnTo>
                    <a:pt x="42" y="20"/>
                  </a:lnTo>
                  <a:lnTo>
                    <a:pt x="21" y="39"/>
                  </a:lnTo>
                  <a:lnTo>
                    <a:pt x="0" y="2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80"/>
            </a:solidFill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80" name="Line 65"/>
            <p:cNvSpPr/>
            <p:nvPr/>
          </p:nvSpPr>
          <p:spPr>
            <a:xfrm flipV="1">
              <a:off x="1633680" y="1366920"/>
              <a:ext cx="6546600" cy="3548160"/>
            </a:xfrm>
            <a:prstGeom prst="line">
              <a:avLst/>
            </a:prstGeom>
            <a:ln w="1908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81" name="CustomShape 66"/>
            <p:cNvSpPr/>
            <p:nvPr/>
          </p:nvSpPr>
          <p:spPr>
            <a:xfrm>
              <a:off x="2994840" y="457200"/>
              <a:ext cx="3138480" cy="3052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2000" spc="-1" strike="noStrike">
                  <a:solidFill>
                    <a:srgbClr val="6600cc"/>
                  </a:solidFill>
                  <a:latin typeface="Arial"/>
                </a:rPr>
                <a:t>Volume vs. Mass of Brass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2" name="CustomShape 67"/>
            <p:cNvSpPr/>
            <p:nvPr/>
          </p:nvSpPr>
          <p:spPr>
            <a:xfrm>
              <a:off x="6260040" y="538200"/>
              <a:ext cx="1247040" cy="3661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i="1" lang="en-US" sz="2400" spc="-1" strike="noStrike">
                  <a:solidFill>
                    <a:srgbClr val="000000"/>
                  </a:solidFill>
                  <a:latin typeface="Arial"/>
                </a:rPr>
                <a:t>y</a:t>
              </a:r>
              <a:r>
                <a:rPr b="0" lang="en-US" sz="2400" spc="-1" strike="noStrike">
                  <a:solidFill>
                    <a:srgbClr val="000000"/>
                  </a:solidFill>
                  <a:latin typeface="Arial"/>
                </a:rPr>
                <a:t> = 8.38</a:t>
              </a:r>
              <a:r>
                <a:rPr b="0" i="1" lang="en-US" sz="2400" spc="-1" strike="noStrike">
                  <a:solidFill>
                    <a:srgbClr val="000000"/>
                  </a:solidFill>
                  <a:latin typeface="Arial"/>
                </a:rPr>
                <a:t>x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3" name="CustomShape 68"/>
            <p:cNvSpPr/>
            <p:nvPr/>
          </p:nvSpPr>
          <p:spPr>
            <a:xfrm>
              <a:off x="453600" y="5392800"/>
              <a:ext cx="7092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4" name="CustomShape 69"/>
            <p:cNvSpPr/>
            <p:nvPr/>
          </p:nvSpPr>
          <p:spPr>
            <a:xfrm>
              <a:off x="383760" y="4846680"/>
              <a:ext cx="1407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20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5" name="CustomShape 70"/>
            <p:cNvSpPr/>
            <p:nvPr/>
          </p:nvSpPr>
          <p:spPr>
            <a:xfrm>
              <a:off x="383760" y="4302000"/>
              <a:ext cx="1407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40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6" name="CustomShape 71"/>
            <p:cNvSpPr/>
            <p:nvPr/>
          </p:nvSpPr>
          <p:spPr>
            <a:xfrm>
              <a:off x="383760" y="3756240"/>
              <a:ext cx="1407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60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7" name="CustomShape 72"/>
            <p:cNvSpPr/>
            <p:nvPr/>
          </p:nvSpPr>
          <p:spPr>
            <a:xfrm>
              <a:off x="383760" y="3210120"/>
              <a:ext cx="1407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80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8" name="CustomShape 73"/>
            <p:cNvSpPr/>
            <p:nvPr/>
          </p:nvSpPr>
          <p:spPr>
            <a:xfrm>
              <a:off x="313560" y="2658960"/>
              <a:ext cx="2109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100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89" name="CustomShape 74"/>
            <p:cNvSpPr/>
            <p:nvPr/>
          </p:nvSpPr>
          <p:spPr>
            <a:xfrm>
              <a:off x="313560" y="2112840"/>
              <a:ext cx="2109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120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0" name="CustomShape 75"/>
            <p:cNvSpPr/>
            <p:nvPr/>
          </p:nvSpPr>
          <p:spPr>
            <a:xfrm>
              <a:off x="313560" y="1567080"/>
              <a:ext cx="2109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140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1" name="CustomShape 76"/>
            <p:cNvSpPr/>
            <p:nvPr/>
          </p:nvSpPr>
          <p:spPr>
            <a:xfrm>
              <a:off x="313560" y="1020960"/>
              <a:ext cx="21096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160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2" name="CustomShape 77"/>
            <p:cNvSpPr/>
            <p:nvPr/>
          </p:nvSpPr>
          <p:spPr>
            <a:xfrm>
              <a:off x="528120" y="5567400"/>
              <a:ext cx="1760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0.0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3" name="CustomShape 78"/>
            <p:cNvSpPr/>
            <p:nvPr/>
          </p:nvSpPr>
          <p:spPr>
            <a:xfrm>
              <a:off x="1370880" y="5567400"/>
              <a:ext cx="1760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2.0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4" name="CustomShape 79"/>
            <p:cNvSpPr/>
            <p:nvPr/>
          </p:nvSpPr>
          <p:spPr>
            <a:xfrm>
              <a:off x="2218680" y="5567400"/>
              <a:ext cx="1760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4.0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5" name="CustomShape 80"/>
            <p:cNvSpPr/>
            <p:nvPr/>
          </p:nvSpPr>
          <p:spPr>
            <a:xfrm>
              <a:off x="3063240" y="5567400"/>
              <a:ext cx="1760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6.0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6" name="CustomShape 81"/>
            <p:cNvSpPr/>
            <p:nvPr/>
          </p:nvSpPr>
          <p:spPr>
            <a:xfrm>
              <a:off x="3906360" y="5567400"/>
              <a:ext cx="1760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8.0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7" name="CustomShape 82"/>
            <p:cNvSpPr/>
            <p:nvPr/>
          </p:nvSpPr>
          <p:spPr>
            <a:xfrm>
              <a:off x="4722120" y="5567400"/>
              <a:ext cx="2462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10.0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8" name="CustomShape 83"/>
            <p:cNvSpPr/>
            <p:nvPr/>
          </p:nvSpPr>
          <p:spPr>
            <a:xfrm>
              <a:off x="5565240" y="5567400"/>
              <a:ext cx="2462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12.0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999" name="CustomShape 84"/>
            <p:cNvSpPr/>
            <p:nvPr/>
          </p:nvSpPr>
          <p:spPr>
            <a:xfrm>
              <a:off x="6408000" y="5567400"/>
              <a:ext cx="2462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14.0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00" name="CustomShape 85"/>
            <p:cNvSpPr/>
            <p:nvPr/>
          </p:nvSpPr>
          <p:spPr>
            <a:xfrm>
              <a:off x="7257240" y="5567400"/>
              <a:ext cx="2462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16.0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01" name="CustomShape 86"/>
            <p:cNvSpPr/>
            <p:nvPr/>
          </p:nvSpPr>
          <p:spPr>
            <a:xfrm>
              <a:off x="8100360" y="5567400"/>
              <a:ext cx="246240" cy="15264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1000" spc="-1" strike="noStrike">
                  <a:solidFill>
                    <a:srgbClr val="000000"/>
                  </a:solidFill>
                  <a:latin typeface="Arial"/>
                </a:rPr>
                <a:t>18.0</a:t>
              </a:r>
              <a:endParaRPr b="0" lang="en-US" sz="1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02" name="CustomShape 87"/>
            <p:cNvSpPr/>
            <p:nvPr/>
          </p:nvSpPr>
          <p:spPr>
            <a:xfrm>
              <a:off x="3813120" y="5791320"/>
              <a:ext cx="1203120" cy="24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1600" spc="-1" strike="noStrike">
                  <a:solidFill>
                    <a:srgbClr val="000000"/>
                  </a:solidFill>
                  <a:latin typeface="Arial"/>
                </a:rPr>
                <a:t>Volume, cm</a:t>
              </a:r>
              <a:r>
                <a:rPr b="1" lang="en-US" sz="1600" spc="-1" strike="noStrike" baseline="30000">
                  <a:solidFill>
                    <a:srgbClr val="000000"/>
                  </a:solidFill>
                  <a:latin typeface="Arial"/>
                </a:rPr>
                <a:t>3</a:t>
              </a:r>
              <a:endParaRPr b="0" lang="en-US" sz="1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03" name="CustomShape 88"/>
            <p:cNvSpPr/>
            <p:nvPr/>
          </p:nvSpPr>
          <p:spPr>
            <a:xfrm rot="16200000">
              <a:off x="-250200" y="3144960"/>
              <a:ext cx="744480" cy="2437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1600" spc="-1" strike="noStrike">
                  <a:solidFill>
                    <a:srgbClr val="000000"/>
                  </a:solidFill>
                  <a:latin typeface="Arial"/>
                </a:rPr>
                <a:t>Mass, g</a:t>
              </a:r>
              <a:endParaRPr b="0" lang="en-US" sz="16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" name="TextShape 1"/>
          <p:cNvSpPr txBox="1"/>
          <p:nvPr/>
        </p:nvSpPr>
        <p:spPr>
          <a:xfrm>
            <a:off x="685800" y="3049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Density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05" name="TextShape 2"/>
          <p:cNvSpPr txBox="1"/>
          <p:nvPr/>
        </p:nvSpPr>
        <p:spPr>
          <a:xfrm>
            <a:off x="380880" y="1142640"/>
            <a:ext cx="8229600" cy="5181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Ratio of mass:volume.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Its value depends on the kind of material, not the amount.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Solids = g/cm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 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Liquids = g/mL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Gases = g/L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Volume of a solid can be determined by water displacement—Archimedes Principle.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Density :  solids &gt; liquids &gt; gases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Except ice is less dense than liquid water!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06" name="Formula 3"/>
              <p:cNvSpPr txBox="1"/>
              <p:nvPr/>
            </p:nvSpPr>
            <p:spPr>
              <a:xfrm>
                <a:off x="3886200" y="2590920"/>
                <a:ext cx="3809880" cy="1295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Density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Mass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Volume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777" dur="indefinite" restart="never" nodeType="tmRoot">
          <p:childTnLst>
            <p:seq>
              <p:cTn id="1778" dur="indefinite" nodeType="mainSeq">
                <p:childTnLst>
                  <p:par>
                    <p:cTn id="1779" fill="hold">
                      <p:stCondLst>
                        <p:cond delay="indefinite"/>
                      </p:stCondLst>
                      <p:childTnLst>
                        <p:par>
                          <p:cTn id="1780" fill="hold">
                            <p:stCondLst>
                              <p:cond delay="0"/>
                            </p:stCondLst>
                            <p:childTnLst>
                              <p:par>
                                <p:cTn id="1781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3" dur="500" fill="hold"/>
                                        <p:tgtEl>
                                          <p:spTgt spid="1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4" dur="500" fill="hold"/>
                                        <p:tgtEl>
                                          <p:spTgt spid="1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5" fill="hold">
                      <p:stCondLst>
                        <p:cond delay="indefinite"/>
                      </p:stCondLst>
                      <p:childTnLst>
                        <p:par>
                          <p:cTn id="1786" fill="hold">
                            <p:stCondLst>
                              <p:cond delay="0"/>
                            </p:stCondLst>
                            <p:childTnLst>
                              <p:par>
                                <p:cTn id="17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89" dur="500"/>
                                        <p:tgtEl>
                                          <p:spTgt spid="10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0" fill="hold">
                      <p:stCondLst>
                        <p:cond delay="indefinite"/>
                      </p:stCondLst>
                      <p:childTnLst>
                        <p:par>
                          <p:cTn id="1791" fill="hold">
                            <p:stCondLst>
                              <p:cond delay="0"/>
                            </p:stCondLst>
                            <p:childTnLst>
                              <p:par>
                                <p:cTn id="17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4" dur="500"/>
                                        <p:tgtEl>
                                          <p:spTgt spid="10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5" fill="hold">
                      <p:stCondLst>
                        <p:cond delay="indefinite"/>
                      </p:stCondLst>
                      <p:childTnLst>
                        <p:par>
                          <p:cTn id="1796" fill="hold">
                            <p:stCondLst>
                              <p:cond delay="0"/>
                            </p:stCondLst>
                            <p:childTnLst>
                              <p:par>
                                <p:cTn id="17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99" dur="500"/>
                                        <p:tgtEl>
                                          <p:spTgt spid="10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02" dur="500"/>
                                        <p:tgtEl>
                                          <p:spTgt spid="10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3" fill="hold">
                      <p:stCondLst>
                        <p:cond delay="indefinite"/>
                      </p:stCondLst>
                      <p:childTnLst>
                        <p:par>
                          <p:cTn id="1804" fill="hold">
                            <p:stCondLst>
                              <p:cond delay="0"/>
                            </p:stCondLst>
                            <p:childTnLst>
                              <p:par>
                                <p:cTn id="18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07" dur="500"/>
                                        <p:tgtEl>
                                          <p:spTgt spid="10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8" fill="hold">
                      <p:stCondLst>
                        <p:cond delay="indefinite"/>
                      </p:stCondLst>
                      <p:childTnLst>
                        <p:par>
                          <p:cTn id="1809" fill="hold">
                            <p:stCondLst>
                              <p:cond delay="0"/>
                            </p:stCondLst>
                            <p:childTnLst>
                              <p:par>
                                <p:cTn id="18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2" dur="500"/>
                                        <p:tgtEl>
                                          <p:spTgt spid="10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3" fill="hold">
                      <p:stCondLst>
                        <p:cond delay="indefinite"/>
                      </p:stCondLst>
                      <p:childTnLst>
                        <p:par>
                          <p:cTn id="1814" fill="hold">
                            <p:stCondLst>
                              <p:cond delay="0"/>
                            </p:stCondLst>
                            <p:childTnLst>
                              <p:par>
                                <p:cTn id="18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7" dur="500"/>
                                        <p:tgtEl>
                                          <p:spTgt spid="10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8" fill="hold">
                      <p:stCondLst>
                        <p:cond delay="indefinite"/>
                      </p:stCondLst>
                      <p:childTnLst>
                        <p:par>
                          <p:cTn id="1819" fill="hold">
                            <p:stCondLst>
                              <p:cond delay="0"/>
                            </p:stCondLst>
                            <p:childTnLst>
                              <p:par>
                                <p:cTn id="18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2" dur="500"/>
                                        <p:tgtEl>
                                          <p:spTgt spid="10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25" dur="500"/>
                                        <p:tgtEl>
                                          <p:spTgt spid="10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TextShape 1"/>
          <p:cNvSpPr txBox="1"/>
          <p:nvPr/>
        </p:nvSpPr>
        <p:spPr>
          <a:xfrm>
            <a:off x="762120" y="228240"/>
            <a:ext cx="7772400" cy="1523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Density,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08" name="TextShape 2"/>
          <p:cNvSpPr txBox="1"/>
          <p:nvPr/>
        </p:nvSpPr>
        <p:spPr>
          <a:xfrm>
            <a:off x="533160" y="1600200"/>
            <a:ext cx="8381880" cy="4952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</a:rPr>
              <a:t>For equal volumes, the more dense object has a larger mass.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</a:rPr>
              <a:t>For equal masses, the more dense object has a smaller volume.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</a:rPr>
              <a:t>Heating objects causes objects to expand.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This does not effect their mass!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would heating an object effect its density?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</a:rPr>
              <a:t>In a heterogeneous mixture, the more dense object sinks.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Why do hot air balloons rise?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26" dur="indefinite" restart="never" nodeType="tmRoot">
          <p:childTnLst>
            <p:seq>
              <p:cTn id="1827" dur="indefinite" nodeType="mainSeq">
                <p:childTnLst>
                  <p:par>
                    <p:cTn id="1828" fill="hold">
                      <p:stCondLst>
                        <p:cond delay="indefinite"/>
                      </p:stCondLst>
                      <p:childTnLst>
                        <p:par>
                          <p:cTn id="1829" fill="hold">
                            <p:stCondLst>
                              <p:cond delay="0"/>
                            </p:stCondLst>
                            <p:childTnLst>
                              <p:par>
                                <p:cTn id="18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2" dur="500"/>
                                        <p:tgtEl>
                                          <p:spTgt spid="10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3" fill="hold">
                      <p:stCondLst>
                        <p:cond delay="indefinite"/>
                      </p:stCondLst>
                      <p:childTnLst>
                        <p:par>
                          <p:cTn id="1834" fill="hold">
                            <p:stCondLst>
                              <p:cond delay="0"/>
                            </p:stCondLst>
                            <p:childTnLst>
                              <p:par>
                                <p:cTn id="183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37" dur="500"/>
                                        <p:tgtEl>
                                          <p:spTgt spid="10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8" fill="hold">
                      <p:stCondLst>
                        <p:cond delay="indefinite"/>
                      </p:stCondLst>
                      <p:childTnLst>
                        <p:par>
                          <p:cTn id="1839" fill="hold">
                            <p:stCondLst>
                              <p:cond delay="0"/>
                            </p:stCondLst>
                            <p:childTnLst>
                              <p:par>
                                <p:cTn id="18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2" dur="500"/>
                                        <p:tgtEl>
                                          <p:spTgt spid="10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5" dur="500"/>
                                        <p:tgtEl>
                                          <p:spTgt spid="10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48" dur="500"/>
                                        <p:tgtEl>
                                          <p:spTgt spid="10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9" fill="hold">
                      <p:stCondLst>
                        <p:cond delay="indefinite"/>
                      </p:stCondLst>
                      <p:childTnLst>
                        <p:par>
                          <p:cTn id="1850" fill="hold">
                            <p:stCondLst>
                              <p:cond delay="0"/>
                            </p:stCondLst>
                            <p:childTnLst>
                              <p:par>
                                <p:cTn id="18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53" dur="500"/>
                                        <p:tgtEl>
                                          <p:spTgt spid="10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56" dur="500"/>
                                        <p:tgtEl>
                                          <p:spTgt spid="10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Using Density in Calculations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10" name="Formula 2"/>
              <p:cNvSpPr txBox="1"/>
              <p:nvPr/>
            </p:nvSpPr>
            <p:spPr>
              <a:xfrm>
                <a:off x="838080" y="2438280"/>
                <a:ext cx="3149640" cy="927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Density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Mass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Volume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11" name="Formula 3"/>
              <p:cNvSpPr txBox="1"/>
              <p:nvPr/>
            </p:nvSpPr>
            <p:spPr>
              <a:xfrm>
                <a:off x="838080" y="3809880"/>
                <a:ext cx="3137040" cy="1016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Volume 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Mass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Density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12" name="Formula 4"/>
              <p:cNvSpPr txBox="1"/>
              <p:nvPr/>
            </p:nvSpPr>
            <p:spPr>
              <a:xfrm>
                <a:off x="380880" y="5486400"/>
                <a:ext cx="4368960" cy="4190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Mass </m:t>
                    </m:r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Density </m:t>
                    </m:r>
                    <m:r>
                      <m:t xml:space="preserve">×</m:t>
                    </m:r>
                    <m:r>
                      <m:rPr>
                        <m:lit/>
                        <m:nor/>
                      </m:rPr>
                      <m:t xml:space="preserve"> Volume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13" name="CustomShape 5"/>
          <p:cNvSpPr/>
          <p:nvPr/>
        </p:nvSpPr>
        <p:spPr>
          <a:xfrm>
            <a:off x="5790960" y="1828800"/>
            <a:ext cx="2055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4" name="CustomShape 6"/>
          <p:cNvSpPr/>
          <p:nvPr/>
        </p:nvSpPr>
        <p:spPr>
          <a:xfrm>
            <a:off x="5105520" y="2590920"/>
            <a:ext cx="1143000" cy="533160"/>
          </a:xfrm>
          <a:custGeom>
            <a:avLst/>
            <a:gdLst/>
            <a:ahLst/>
            <a:rect l="0" t="0" r="r" b="b"/>
            <a:pathLst>
              <a:path w="3177" h="1483">
                <a:moveTo>
                  <a:pt x="352" y="0"/>
                </a:moveTo>
                <a:lnTo>
                  <a:pt x="353" y="0"/>
                </a:lnTo>
                <a:cubicBezTo>
                  <a:pt x="291" y="0"/>
                  <a:pt x="230" y="16"/>
                  <a:pt x="176" y="47"/>
                </a:cubicBezTo>
                <a:cubicBezTo>
                  <a:pt x="123" y="78"/>
                  <a:pt x="78" y="123"/>
                  <a:pt x="47" y="176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29"/>
                </a:lnTo>
                <a:cubicBezTo>
                  <a:pt x="0" y="1191"/>
                  <a:pt x="16" y="1252"/>
                  <a:pt x="47" y="1306"/>
                </a:cubicBezTo>
                <a:cubicBezTo>
                  <a:pt x="78" y="1359"/>
                  <a:pt x="123" y="1404"/>
                  <a:pt x="176" y="1435"/>
                </a:cubicBezTo>
                <a:cubicBezTo>
                  <a:pt x="230" y="1466"/>
                  <a:pt x="291" y="1482"/>
                  <a:pt x="353" y="1482"/>
                </a:cubicBezTo>
                <a:lnTo>
                  <a:pt x="2823" y="1482"/>
                </a:lnTo>
                <a:lnTo>
                  <a:pt x="2823" y="1482"/>
                </a:lnTo>
                <a:cubicBezTo>
                  <a:pt x="2885" y="1482"/>
                  <a:pt x="2946" y="1466"/>
                  <a:pt x="3000" y="1435"/>
                </a:cubicBezTo>
                <a:cubicBezTo>
                  <a:pt x="3053" y="1404"/>
                  <a:pt x="3098" y="1359"/>
                  <a:pt x="3129" y="1306"/>
                </a:cubicBezTo>
                <a:cubicBezTo>
                  <a:pt x="3160" y="1252"/>
                  <a:pt x="3176" y="1191"/>
                  <a:pt x="3176" y="1129"/>
                </a:cubicBezTo>
                <a:lnTo>
                  <a:pt x="3176" y="352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6"/>
                </a:cubicBezTo>
                <a:cubicBezTo>
                  <a:pt x="3098" y="123"/>
                  <a:pt x="3053" y="78"/>
                  <a:pt x="3000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2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m, V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5" name="Line 7"/>
          <p:cNvSpPr/>
          <p:nvPr/>
        </p:nvSpPr>
        <p:spPr>
          <a:xfrm>
            <a:off x="6477120" y="2819520"/>
            <a:ext cx="9144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16" name="CustomShape 8"/>
          <p:cNvSpPr/>
          <p:nvPr/>
        </p:nvSpPr>
        <p:spPr>
          <a:xfrm>
            <a:off x="7543800" y="2590920"/>
            <a:ext cx="1143000" cy="533160"/>
          </a:xfrm>
          <a:custGeom>
            <a:avLst/>
            <a:gdLst/>
            <a:ahLst/>
            <a:rect l="0" t="0" r="r" b="b"/>
            <a:pathLst>
              <a:path w="3177" h="1483">
                <a:moveTo>
                  <a:pt x="352" y="0"/>
                </a:moveTo>
                <a:lnTo>
                  <a:pt x="353" y="0"/>
                </a:lnTo>
                <a:cubicBezTo>
                  <a:pt x="291" y="0"/>
                  <a:pt x="230" y="16"/>
                  <a:pt x="176" y="47"/>
                </a:cubicBezTo>
                <a:cubicBezTo>
                  <a:pt x="123" y="78"/>
                  <a:pt x="78" y="123"/>
                  <a:pt x="47" y="176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29"/>
                </a:lnTo>
                <a:cubicBezTo>
                  <a:pt x="0" y="1191"/>
                  <a:pt x="16" y="1252"/>
                  <a:pt x="47" y="1306"/>
                </a:cubicBezTo>
                <a:cubicBezTo>
                  <a:pt x="78" y="1359"/>
                  <a:pt x="123" y="1404"/>
                  <a:pt x="176" y="1435"/>
                </a:cubicBezTo>
                <a:cubicBezTo>
                  <a:pt x="230" y="1466"/>
                  <a:pt x="291" y="1482"/>
                  <a:pt x="353" y="1482"/>
                </a:cubicBezTo>
                <a:lnTo>
                  <a:pt x="2823" y="1482"/>
                </a:lnTo>
                <a:lnTo>
                  <a:pt x="2823" y="1482"/>
                </a:lnTo>
                <a:cubicBezTo>
                  <a:pt x="2885" y="1482"/>
                  <a:pt x="2946" y="1466"/>
                  <a:pt x="3000" y="1435"/>
                </a:cubicBezTo>
                <a:cubicBezTo>
                  <a:pt x="3053" y="1404"/>
                  <a:pt x="3098" y="1359"/>
                  <a:pt x="3129" y="1306"/>
                </a:cubicBezTo>
                <a:cubicBezTo>
                  <a:pt x="3160" y="1252"/>
                  <a:pt x="3176" y="1191"/>
                  <a:pt x="3176" y="1129"/>
                </a:cubicBezTo>
                <a:lnTo>
                  <a:pt x="3176" y="352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6"/>
                </a:cubicBezTo>
                <a:cubicBezTo>
                  <a:pt x="3098" y="123"/>
                  <a:pt x="3053" y="78"/>
                  <a:pt x="3000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2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7" name="CustomShape 9"/>
          <p:cNvSpPr/>
          <p:nvPr/>
        </p:nvSpPr>
        <p:spPr>
          <a:xfrm>
            <a:off x="5105520" y="403848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m, 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8" name="Line 10"/>
          <p:cNvSpPr/>
          <p:nvPr/>
        </p:nvSpPr>
        <p:spPr>
          <a:xfrm>
            <a:off x="6477120" y="4267080"/>
            <a:ext cx="9144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19" name="CustomShape 11"/>
          <p:cNvSpPr/>
          <p:nvPr/>
        </p:nvSpPr>
        <p:spPr>
          <a:xfrm>
            <a:off x="7543800" y="403848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V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0" name="CustomShape 12"/>
          <p:cNvSpPr/>
          <p:nvPr/>
        </p:nvSpPr>
        <p:spPr>
          <a:xfrm>
            <a:off x="5105520" y="541008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V, 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1" name="Line 13"/>
          <p:cNvSpPr/>
          <p:nvPr/>
        </p:nvSpPr>
        <p:spPr>
          <a:xfrm>
            <a:off x="6477120" y="5638680"/>
            <a:ext cx="9144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22" name="CustomShape 14"/>
          <p:cNvSpPr/>
          <p:nvPr/>
        </p:nvSpPr>
        <p:spPr>
          <a:xfrm>
            <a:off x="7543800" y="541008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ff"/>
                </a:solidFill>
                <a:latin typeface="Times New Roman"/>
              </a:rPr>
              <a:t>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TextShape 1"/>
          <p:cNvSpPr txBox="1"/>
          <p:nvPr/>
        </p:nvSpPr>
        <p:spPr>
          <a:xfrm>
            <a:off x="762120" y="2666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Platinum has become a popular metal for fine jewelry.  A man gives a woman an engagement ring and tells her that it is made of platinum.  Noting that the ring felt a little light, the woman decides to perform a test to determine the ring’s density before giving him an answer about marriage.  She places the ring on a balance and finds it has a mass of 5.84 grams.  She then finds that the ring displaces 0.556 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of water.  Is the ring made of platinum? (Density Pt = 21.4 g/cm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She places the ring on a balance and finds it has a mass of 5.84 grams.  She then finds that the ring displaces 0.556 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of water.  Is the ring made of platinum? (Density Pt = 21.4 g/cm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25" name="CustomShape 2"/>
          <p:cNvSpPr/>
          <p:nvPr/>
        </p:nvSpPr>
        <p:spPr>
          <a:xfrm>
            <a:off x="685800" y="2438280"/>
            <a:ext cx="7772400" cy="373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Given:  Mass = 5.84 grams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Volume  = 0.556 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Find:  Density in grams/cm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and 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en-US" sz="2800" spc="-1" strike="noStrike">
                <a:solidFill>
                  <a:srgbClr val="000000"/>
                </a:solidFill>
                <a:latin typeface="Wingdings"/>
                <a:ea typeface="Wingdings"/>
              </a:rPr>
              <a:t>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26" name="Formula 3"/>
              <p:cNvSpPr txBox="1"/>
              <p:nvPr/>
            </p:nvSpPr>
            <p:spPr>
              <a:xfrm>
                <a:off x="2400480" y="3943440"/>
                <a:ext cx="1447560" cy="1376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  <m:r>
                      <m:t xml:space="preserve">=</m:t>
                    </m:r>
                    <m:r>
                      <m:t xml:space="preserve">d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027" name="CustomShape 4"/>
          <p:cNvSpPr/>
          <p:nvPr/>
        </p:nvSpPr>
        <p:spPr>
          <a:xfrm>
            <a:off x="4724280" y="4876920"/>
            <a:ext cx="1143000" cy="533160"/>
          </a:xfrm>
          <a:custGeom>
            <a:avLst/>
            <a:gdLst/>
            <a:ahLst/>
            <a:rect l="0" t="0" r="r" b="b"/>
            <a:pathLst>
              <a:path w="3177" h="1483">
                <a:moveTo>
                  <a:pt x="352" y="0"/>
                </a:moveTo>
                <a:lnTo>
                  <a:pt x="353" y="0"/>
                </a:lnTo>
                <a:cubicBezTo>
                  <a:pt x="291" y="0"/>
                  <a:pt x="230" y="16"/>
                  <a:pt x="176" y="47"/>
                </a:cubicBezTo>
                <a:cubicBezTo>
                  <a:pt x="123" y="78"/>
                  <a:pt x="78" y="123"/>
                  <a:pt x="47" y="176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29"/>
                </a:lnTo>
                <a:cubicBezTo>
                  <a:pt x="0" y="1191"/>
                  <a:pt x="16" y="1252"/>
                  <a:pt x="47" y="1306"/>
                </a:cubicBezTo>
                <a:cubicBezTo>
                  <a:pt x="78" y="1359"/>
                  <a:pt x="123" y="1404"/>
                  <a:pt x="176" y="1435"/>
                </a:cubicBezTo>
                <a:cubicBezTo>
                  <a:pt x="230" y="1466"/>
                  <a:pt x="291" y="1482"/>
                  <a:pt x="353" y="1482"/>
                </a:cubicBezTo>
                <a:lnTo>
                  <a:pt x="2823" y="1482"/>
                </a:lnTo>
                <a:lnTo>
                  <a:pt x="2823" y="1482"/>
                </a:lnTo>
                <a:cubicBezTo>
                  <a:pt x="2885" y="1482"/>
                  <a:pt x="2946" y="1466"/>
                  <a:pt x="3000" y="1435"/>
                </a:cubicBezTo>
                <a:cubicBezTo>
                  <a:pt x="3053" y="1404"/>
                  <a:pt x="3098" y="1359"/>
                  <a:pt x="3129" y="1306"/>
                </a:cubicBezTo>
                <a:cubicBezTo>
                  <a:pt x="3160" y="1252"/>
                  <a:pt x="3176" y="1191"/>
                  <a:pt x="3176" y="1129"/>
                </a:cubicBezTo>
                <a:lnTo>
                  <a:pt x="3176" y="352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6"/>
                </a:cubicBezTo>
                <a:cubicBezTo>
                  <a:pt x="3098" y="123"/>
                  <a:pt x="3053" y="78"/>
                  <a:pt x="3000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2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m, V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8" name="Line 5"/>
          <p:cNvSpPr/>
          <p:nvPr/>
        </p:nvSpPr>
        <p:spPr>
          <a:xfrm>
            <a:off x="6095880" y="5105520"/>
            <a:ext cx="9144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29" name="CustomShape 6"/>
          <p:cNvSpPr/>
          <p:nvPr/>
        </p:nvSpPr>
        <p:spPr>
          <a:xfrm>
            <a:off x="7162920" y="4876920"/>
            <a:ext cx="1143000" cy="533160"/>
          </a:xfrm>
          <a:custGeom>
            <a:avLst/>
            <a:gdLst/>
            <a:ahLst/>
            <a:rect l="0" t="0" r="r" b="b"/>
            <a:pathLst>
              <a:path w="3177" h="1483">
                <a:moveTo>
                  <a:pt x="352" y="0"/>
                </a:moveTo>
                <a:lnTo>
                  <a:pt x="353" y="0"/>
                </a:lnTo>
                <a:cubicBezTo>
                  <a:pt x="291" y="0"/>
                  <a:pt x="230" y="16"/>
                  <a:pt x="176" y="47"/>
                </a:cubicBezTo>
                <a:cubicBezTo>
                  <a:pt x="123" y="78"/>
                  <a:pt x="78" y="123"/>
                  <a:pt x="47" y="176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29"/>
                </a:lnTo>
                <a:cubicBezTo>
                  <a:pt x="0" y="1191"/>
                  <a:pt x="16" y="1252"/>
                  <a:pt x="47" y="1306"/>
                </a:cubicBezTo>
                <a:cubicBezTo>
                  <a:pt x="78" y="1359"/>
                  <a:pt x="123" y="1404"/>
                  <a:pt x="176" y="1435"/>
                </a:cubicBezTo>
                <a:cubicBezTo>
                  <a:pt x="230" y="1466"/>
                  <a:pt x="291" y="1482"/>
                  <a:pt x="353" y="1482"/>
                </a:cubicBezTo>
                <a:lnTo>
                  <a:pt x="2823" y="1482"/>
                </a:lnTo>
                <a:lnTo>
                  <a:pt x="2823" y="1482"/>
                </a:lnTo>
                <a:cubicBezTo>
                  <a:pt x="2885" y="1482"/>
                  <a:pt x="2946" y="1466"/>
                  <a:pt x="3000" y="1435"/>
                </a:cubicBezTo>
                <a:cubicBezTo>
                  <a:pt x="3053" y="1404"/>
                  <a:pt x="3098" y="1359"/>
                  <a:pt x="3129" y="1306"/>
                </a:cubicBezTo>
                <a:cubicBezTo>
                  <a:pt x="3160" y="1252"/>
                  <a:pt x="3176" y="1191"/>
                  <a:pt x="3176" y="1129"/>
                </a:cubicBezTo>
                <a:lnTo>
                  <a:pt x="3176" y="352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6"/>
                </a:cubicBezTo>
                <a:cubicBezTo>
                  <a:pt x="3098" y="123"/>
                  <a:pt x="3053" y="78"/>
                  <a:pt x="3000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2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0" name="Formula 7"/>
              <p:cNvSpPr txBox="1"/>
              <p:nvPr/>
            </p:nvSpPr>
            <p:spPr>
              <a:xfrm>
                <a:off x="5994360" y="5118120"/>
                <a:ext cx="965160" cy="919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  <m:r>
                      <m:t xml:space="preserve">=</m:t>
                    </m:r>
                    <m:r>
                      <m:t xml:space="preserve">d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She places the ring on a balance and finds it has a mass of 5.84 grams.  She then finds that the ring displaces 0.556 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 of water.  Is the ring made of platinum? (Density Pt = 21.4 g/cm</a:t>
            </a:r>
            <a:r>
              <a:rPr b="1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32" name="CustomShape 2"/>
          <p:cNvSpPr/>
          <p:nvPr/>
        </p:nvSpPr>
        <p:spPr>
          <a:xfrm>
            <a:off x="685800" y="2438280"/>
            <a:ext cx="7772400" cy="373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3" name="Formula 3"/>
              <p:cNvSpPr txBox="1"/>
              <p:nvPr/>
            </p:nvSpPr>
            <p:spPr>
              <a:xfrm>
                <a:off x="171360" y="2724120"/>
                <a:ext cx="5105520" cy="2787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f>
                          <m:num>
                            <m:r>
                              <m:t xml:space="preserve">m</m:t>
                            </m:r>
                          </m:num>
                          <m:den>
                            <m:r>
                              <m:t xml:space="preserve">V</m:t>
                            </m:r>
                          </m:den>
                        </m:f>
                        <m:r>
                          <m:t xml:space="preserve">=</m:t>
                        </m:r>
                        <m:r>
                          <m:t xml:space="preserve">d</m:t>
                        </m:r>
                      </m:e>
                      <m:e>
                        <m:f>
                          <m:num>
                            <m:r>
                              <m:t xml:space="preserve">5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84 g</m:t>
                            </m:r>
                          </m:num>
                          <m:den>
                            <m:r>
                              <m:t xml:space="preserve">0</m:t>
                            </m:r>
                            <m:r>
                              <m:rPr>
                                <m:lit/>
                                <m:nor/>
                              </m:rPr>
                              <m:t xml:space="preserve">.</m:t>
                            </m:r>
                            <m:sSup>
                              <m:e>
                                <m:r>
                                  <m:rPr>
                                    <m:lit/>
                                    <m:nor/>
                                  </m:rPr>
                                  <m:t xml:space="preserve">556 cm</m:t>
                                </m:r>
                              </m:e>
                              <m:sup>
                                <m:r>
                                  <m:t xml:space="preserve">3</m:t>
                                </m:r>
                              </m:sup>
                            </m:sSup>
                          </m:den>
                        </m:f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10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 </m:t>
                        </m:r>
                        <m:r>
                          <m:t xml:space="preserve">g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e>
                    </m:eqArr>
                  </m:oMath>
                </a14:m>
              </a:p>
            </p:txBody>
          </p:sp>
        </mc:Choice>
        <mc:Fallback/>
      </mc:AlternateContent>
      <p:sp>
        <p:nvSpPr>
          <p:cNvPr id="1034" name="CustomShape 4"/>
          <p:cNvSpPr/>
          <p:nvPr/>
        </p:nvSpPr>
        <p:spPr>
          <a:xfrm>
            <a:off x="361800" y="5715000"/>
            <a:ext cx="86709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Since 10.5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 </a:t>
            </a:r>
            <a:r>
              <a:rPr b="0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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21.4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the ring cannot be platinum.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5" name="CustomShape 5"/>
          <p:cNvSpPr/>
          <p:nvPr/>
        </p:nvSpPr>
        <p:spPr>
          <a:xfrm>
            <a:off x="5105520" y="251460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m, V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6" name="Line 6"/>
          <p:cNvSpPr/>
          <p:nvPr/>
        </p:nvSpPr>
        <p:spPr>
          <a:xfrm>
            <a:off x="6477120" y="2743200"/>
            <a:ext cx="9144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037" name="CustomShape 7"/>
          <p:cNvSpPr/>
          <p:nvPr/>
        </p:nvSpPr>
        <p:spPr>
          <a:xfrm>
            <a:off x="7543800" y="2514600"/>
            <a:ext cx="1143000" cy="533520"/>
          </a:xfrm>
          <a:custGeom>
            <a:avLst/>
            <a:gdLst/>
            <a:ahLst/>
            <a:rect l="0" t="0" r="r" b="b"/>
            <a:pathLst>
              <a:path w="3177" h="1484">
                <a:moveTo>
                  <a:pt x="353" y="0"/>
                </a:moveTo>
                <a:lnTo>
                  <a:pt x="353" y="0"/>
                </a:lnTo>
                <a:cubicBezTo>
                  <a:pt x="291" y="0"/>
                  <a:pt x="230" y="16"/>
                  <a:pt x="177" y="47"/>
                </a:cubicBezTo>
                <a:cubicBezTo>
                  <a:pt x="123" y="78"/>
                  <a:pt x="78" y="123"/>
                  <a:pt x="47" y="177"/>
                </a:cubicBezTo>
                <a:cubicBezTo>
                  <a:pt x="16" y="230"/>
                  <a:pt x="0" y="291"/>
                  <a:pt x="0" y="353"/>
                </a:cubicBezTo>
                <a:lnTo>
                  <a:pt x="0" y="1129"/>
                </a:lnTo>
                <a:lnTo>
                  <a:pt x="0" y="1130"/>
                </a:lnTo>
                <a:cubicBezTo>
                  <a:pt x="0" y="1192"/>
                  <a:pt x="16" y="1253"/>
                  <a:pt x="47" y="1306"/>
                </a:cubicBezTo>
                <a:cubicBezTo>
                  <a:pt x="78" y="1360"/>
                  <a:pt x="123" y="1405"/>
                  <a:pt x="177" y="1436"/>
                </a:cubicBezTo>
                <a:cubicBezTo>
                  <a:pt x="230" y="1467"/>
                  <a:pt x="291" y="1483"/>
                  <a:pt x="353" y="1483"/>
                </a:cubicBezTo>
                <a:lnTo>
                  <a:pt x="2822" y="1483"/>
                </a:lnTo>
                <a:lnTo>
                  <a:pt x="2823" y="1483"/>
                </a:lnTo>
                <a:cubicBezTo>
                  <a:pt x="2885" y="1483"/>
                  <a:pt x="2946" y="1467"/>
                  <a:pt x="2999" y="1436"/>
                </a:cubicBezTo>
                <a:cubicBezTo>
                  <a:pt x="3053" y="1405"/>
                  <a:pt x="3098" y="1360"/>
                  <a:pt x="3129" y="1306"/>
                </a:cubicBezTo>
                <a:cubicBezTo>
                  <a:pt x="3160" y="1253"/>
                  <a:pt x="3176" y="1192"/>
                  <a:pt x="3176" y="1130"/>
                </a:cubicBezTo>
                <a:lnTo>
                  <a:pt x="3176" y="353"/>
                </a:lnTo>
                <a:lnTo>
                  <a:pt x="3176" y="353"/>
                </a:lnTo>
                <a:lnTo>
                  <a:pt x="3176" y="353"/>
                </a:lnTo>
                <a:cubicBezTo>
                  <a:pt x="3176" y="291"/>
                  <a:pt x="3160" y="230"/>
                  <a:pt x="3129" y="177"/>
                </a:cubicBezTo>
                <a:cubicBezTo>
                  <a:pt x="3098" y="123"/>
                  <a:pt x="3053" y="78"/>
                  <a:pt x="2999" y="47"/>
                </a:cubicBezTo>
                <a:cubicBezTo>
                  <a:pt x="2946" y="16"/>
                  <a:pt x="2885" y="0"/>
                  <a:pt x="2823" y="0"/>
                </a:cubicBezTo>
                <a:lnTo>
                  <a:pt x="353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38" name="Formula 8"/>
              <p:cNvSpPr txBox="1"/>
              <p:nvPr/>
            </p:nvSpPr>
            <p:spPr>
              <a:xfrm>
                <a:off x="6375240" y="2755800"/>
                <a:ext cx="965520" cy="919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  <m:r>
                      <m:t xml:space="preserve">=</m:t>
                    </m:r>
                    <m:r>
                      <m:t xml:space="preserve">d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TextShape 1"/>
          <p:cNvSpPr txBox="1"/>
          <p:nvPr/>
        </p:nvSpPr>
        <p:spPr>
          <a:xfrm>
            <a:off x="152280" y="304560"/>
            <a:ext cx="8763120" cy="1447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66ff"/>
                </a:solidFill>
                <a:latin typeface="Times New Roman"/>
              </a:rPr>
              <a:t>Practice—What Is the Density of Metal if a 100.0 g Sample Added to a Cylinder of Water Causes the Water Level to Rise from 25.0 mL to 37.8 mL?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TextShape 1"/>
          <p:cNvSpPr txBox="1"/>
          <p:nvPr/>
        </p:nvSpPr>
        <p:spPr>
          <a:xfrm>
            <a:off x="243000" y="43920"/>
            <a:ext cx="86868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7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Find Density of Metal if 100.0 g Displaces Water from 25.0 to 37.8 mL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41" name="CustomShape 2"/>
          <p:cNvSpPr/>
          <p:nvPr/>
        </p:nvSpPr>
        <p:spPr>
          <a:xfrm>
            <a:off x="5029200" y="6173640"/>
            <a:ext cx="411480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lnSpc>
                <a:spcPct val="8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2" name="CustomShape 3"/>
          <p:cNvSpPr/>
          <p:nvPr/>
        </p:nvSpPr>
        <p:spPr>
          <a:xfrm>
            <a:off x="3581280" y="6173640"/>
            <a:ext cx="144792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3" name="CustomShape 4"/>
          <p:cNvSpPr/>
          <p:nvPr/>
        </p:nvSpPr>
        <p:spPr>
          <a:xfrm>
            <a:off x="0" y="6173640"/>
            <a:ext cx="358128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4" name="CustomShape 5"/>
          <p:cNvSpPr/>
          <p:nvPr/>
        </p:nvSpPr>
        <p:spPr>
          <a:xfrm>
            <a:off x="5029200" y="5486400"/>
            <a:ext cx="411480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</a:t>
            </a:r>
            <a:r>
              <a:rPr b="1" lang="en-US" sz="2400" spc="-1" strike="noStrike" u="sng">
                <a:solidFill>
                  <a:srgbClr val="0066ff"/>
                </a:solidFill>
                <a:uFillTx/>
                <a:latin typeface="Times New Roman"/>
              </a:rPr>
              <a:t>8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125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7.81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5" name="CustomShape 6"/>
          <p:cNvSpPr/>
          <p:nvPr/>
        </p:nvSpPr>
        <p:spPr>
          <a:xfrm>
            <a:off x="3581280" y="5486400"/>
            <a:ext cx="144792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6" name="CustomShape 7"/>
          <p:cNvSpPr/>
          <p:nvPr/>
        </p:nvSpPr>
        <p:spPr>
          <a:xfrm>
            <a:off x="0" y="5486400"/>
            <a:ext cx="3581280" cy="68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7" name="CustomShape 8"/>
          <p:cNvSpPr/>
          <p:nvPr/>
        </p:nvSpPr>
        <p:spPr>
          <a:xfrm>
            <a:off x="5029200" y="4191120"/>
            <a:ext cx="4114800" cy="10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48" name="CustomShape 9"/>
          <p:cNvSpPr/>
          <p:nvPr/>
        </p:nvSpPr>
        <p:spPr>
          <a:xfrm>
            <a:off x="3505320" y="3886200"/>
            <a:ext cx="205740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1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 = 37.8-25.0 = 12.8 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9" name="CustomShape 10"/>
          <p:cNvSpPr/>
          <p:nvPr/>
        </p:nvSpPr>
        <p:spPr>
          <a:xfrm>
            <a:off x="0" y="3809880"/>
            <a:ext cx="358128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0" name="CustomShape 11"/>
          <p:cNvSpPr/>
          <p:nvPr/>
        </p:nvSpPr>
        <p:spPr>
          <a:xfrm>
            <a:off x="5029200" y="2819520"/>
            <a:ext cx="411480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1" name="CustomShape 12"/>
          <p:cNvSpPr/>
          <p:nvPr/>
        </p:nvSpPr>
        <p:spPr>
          <a:xfrm>
            <a:off x="3581280" y="2819520"/>
            <a:ext cx="144792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2" name="CustomShape 13"/>
          <p:cNvSpPr/>
          <p:nvPr/>
        </p:nvSpPr>
        <p:spPr>
          <a:xfrm>
            <a:off x="0" y="2819520"/>
            <a:ext cx="358128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3" name="CustomShape 14"/>
          <p:cNvSpPr/>
          <p:nvPr/>
        </p:nvSpPr>
        <p:spPr>
          <a:xfrm>
            <a:off x="3429000" y="2057400"/>
            <a:ext cx="160020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CF &amp; Equation: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4" name="CustomShape 15"/>
          <p:cNvSpPr/>
          <p:nvPr/>
        </p:nvSpPr>
        <p:spPr>
          <a:xfrm>
            <a:off x="5029200" y="1454040"/>
            <a:ext cx="411480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5" name="CustomShape 16"/>
          <p:cNvSpPr/>
          <p:nvPr/>
        </p:nvSpPr>
        <p:spPr>
          <a:xfrm>
            <a:off x="3581280" y="144792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6" name="CustomShape 17"/>
          <p:cNvSpPr/>
          <p:nvPr/>
        </p:nvSpPr>
        <p:spPr>
          <a:xfrm>
            <a:off x="0" y="1454040"/>
            <a:ext cx="358128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7" name="CustomShape 18"/>
          <p:cNvSpPr/>
          <p:nvPr/>
        </p:nvSpPr>
        <p:spPr>
          <a:xfrm>
            <a:off x="5029200" y="685800"/>
            <a:ext cx="411480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8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=100.0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displaces 25.0 to 37.8 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8" name="CustomShape 19"/>
          <p:cNvSpPr/>
          <p:nvPr/>
        </p:nvSpPr>
        <p:spPr>
          <a:xfrm>
            <a:off x="3581280" y="68580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9" name="CustomShape 20"/>
          <p:cNvSpPr/>
          <p:nvPr/>
        </p:nvSpPr>
        <p:spPr>
          <a:xfrm>
            <a:off x="0" y="685800"/>
            <a:ext cx="358128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0" name="Line 21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1" name="Line 22"/>
          <p:cNvSpPr/>
          <p:nvPr/>
        </p:nvSpPr>
        <p:spPr>
          <a:xfrm>
            <a:off x="0" y="14540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2" name="Line 23"/>
          <p:cNvSpPr/>
          <p:nvPr/>
        </p:nvSpPr>
        <p:spPr>
          <a:xfrm>
            <a:off x="0" y="68580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3" name="Line 24"/>
          <p:cNvSpPr/>
          <p:nvPr/>
        </p:nvSpPr>
        <p:spPr>
          <a:xfrm>
            <a:off x="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4" name="Line 25"/>
          <p:cNvSpPr/>
          <p:nvPr/>
        </p:nvSpPr>
        <p:spPr>
          <a:xfrm>
            <a:off x="3581280" y="685800"/>
            <a:ext cx="0" cy="6172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5" name="Line 26"/>
          <p:cNvSpPr/>
          <p:nvPr/>
        </p:nvSpPr>
        <p:spPr>
          <a:xfrm>
            <a:off x="914400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6" name="Line 27"/>
          <p:cNvSpPr/>
          <p:nvPr/>
        </p:nvSpPr>
        <p:spPr>
          <a:xfrm>
            <a:off x="0" y="21337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7" name="Line 28"/>
          <p:cNvSpPr/>
          <p:nvPr/>
        </p:nvSpPr>
        <p:spPr>
          <a:xfrm>
            <a:off x="0" y="28195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8" name="Line 29"/>
          <p:cNvSpPr/>
          <p:nvPr/>
        </p:nvSpPr>
        <p:spPr>
          <a:xfrm>
            <a:off x="0" y="38098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9" name="Line 30"/>
          <p:cNvSpPr/>
          <p:nvPr/>
        </p:nvSpPr>
        <p:spPr>
          <a:xfrm>
            <a:off x="0" y="5486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0" name="Line 31"/>
          <p:cNvSpPr/>
          <p:nvPr/>
        </p:nvSpPr>
        <p:spPr>
          <a:xfrm>
            <a:off x="0" y="61736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1" name="Line 32"/>
          <p:cNvSpPr/>
          <p:nvPr/>
        </p:nvSpPr>
        <p:spPr>
          <a:xfrm>
            <a:off x="5029200" y="685800"/>
            <a:ext cx="4680" cy="31226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2" name="Line 33"/>
          <p:cNvSpPr/>
          <p:nvPr/>
        </p:nvSpPr>
        <p:spPr>
          <a:xfrm>
            <a:off x="5064120" y="5495760"/>
            <a:ext cx="1440" cy="1346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3" name="CustomShape 34"/>
          <p:cNvSpPr/>
          <p:nvPr/>
        </p:nvSpPr>
        <p:spPr>
          <a:xfrm>
            <a:off x="7842600" y="68580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4" name="CustomShape 35"/>
          <p:cNvSpPr/>
          <p:nvPr/>
        </p:nvSpPr>
        <p:spPr>
          <a:xfrm>
            <a:off x="6033960" y="5794200"/>
            <a:ext cx="2219760" cy="39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3 significant figures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75" name="Group 36"/>
          <p:cNvGrpSpPr/>
          <p:nvPr/>
        </p:nvGrpSpPr>
        <p:grpSpPr>
          <a:xfrm>
            <a:off x="6095880" y="2819520"/>
            <a:ext cx="1685880" cy="533160"/>
            <a:chOff x="6095880" y="2819520"/>
            <a:chExt cx="1685880" cy="533160"/>
          </a:xfrm>
        </p:grpSpPr>
        <p:sp>
          <p:nvSpPr>
            <p:cNvPr id="1076" name="CustomShape 37"/>
            <p:cNvSpPr/>
            <p:nvPr/>
          </p:nvSpPr>
          <p:spPr>
            <a:xfrm>
              <a:off x="6095880" y="2819520"/>
              <a:ext cx="691920" cy="533160"/>
            </a:xfrm>
            <a:custGeom>
              <a:avLst/>
              <a:gdLst/>
              <a:ahLst/>
              <a:rect l="0" t="0" r="r" b="b"/>
              <a:pathLst>
                <a:path w="1924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1552" y="1482"/>
                  </a:lnTo>
                  <a:lnTo>
                    <a:pt x="1553" y="1482"/>
                  </a:lnTo>
                  <a:cubicBezTo>
                    <a:pt x="1618" y="1482"/>
                    <a:pt x="1681" y="1465"/>
                    <a:pt x="1738" y="1432"/>
                  </a:cubicBezTo>
                  <a:cubicBezTo>
                    <a:pt x="1794" y="1400"/>
                    <a:pt x="1841" y="1353"/>
                    <a:pt x="1873" y="1297"/>
                  </a:cubicBezTo>
                  <a:cubicBezTo>
                    <a:pt x="1906" y="1240"/>
                    <a:pt x="1923" y="1177"/>
                    <a:pt x="1923" y="1112"/>
                  </a:cubicBezTo>
                  <a:lnTo>
                    <a:pt x="1923" y="370"/>
                  </a:lnTo>
                  <a:lnTo>
                    <a:pt x="1923" y="371"/>
                  </a:lnTo>
                  <a:lnTo>
                    <a:pt x="1923" y="371"/>
                  </a:lnTo>
                  <a:cubicBezTo>
                    <a:pt x="1923" y="305"/>
                    <a:pt x="1906" y="242"/>
                    <a:pt x="1873" y="185"/>
                  </a:cubicBezTo>
                  <a:cubicBezTo>
                    <a:pt x="1841" y="129"/>
                    <a:pt x="1794" y="82"/>
                    <a:pt x="1738" y="50"/>
                  </a:cubicBezTo>
                  <a:cubicBezTo>
                    <a:pt x="1681" y="17"/>
                    <a:pt x="1618" y="0"/>
                    <a:pt x="1553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i="1" lang="en-US" sz="2400" spc="-1" strike="noStrike">
                  <a:solidFill>
                    <a:srgbClr val="6600cc"/>
                  </a:solidFill>
                  <a:latin typeface="Times New Roman"/>
                </a:rPr>
                <a:t>m, V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77" name="CustomShape 38"/>
            <p:cNvSpPr/>
            <p:nvPr/>
          </p:nvSpPr>
          <p:spPr>
            <a:xfrm>
              <a:off x="6787800" y="3029760"/>
              <a:ext cx="466920" cy="160200"/>
            </a:xfrm>
            <a:custGeom>
              <a:avLst/>
              <a:gdLst/>
              <a:ahLst/>
              <a:rect l="0" t="0" r="r" b="b"/>
              <a:pathLst>
                <a:path w="1299" h="447">
                  <a:moveTo>
                    <a:pt x="0" y="335"/>
                  </a:moveTo>
                  <a:lnTo>
                    <a:pt x="973" y="335"/>
                  </a:lnTo>
                  <a:lnTo>
                    <a:pt x="973" y="446"/>
                  </a:lnTo>
                  <a:lnTo>
                    <a:pt x="1298" y="223"/>
                  </a:lnTo>
                  <a:lnTo>
                    <a:pt x="973" y="0"/>
                  </a:lnTo>
                  <a:lnTo>
                    <a:pt x="973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8" name="CustomShape 39"/>
            <p:cNvSpPr/>
            <p:nvPr/>
          </p:nvSpPr>
          <p:spPr>
            <a:xfrm>
              <a:off x="7238880" y="2819520"/>
              <a:ext cx="542880" cy="533160"/>
            </a:xfrm>
            <a:custGeom>
              <a:avLst/>
              <a:gdLst/>
              <a:ahLst/>
              <a:rect l="0" t="0" r="r" b="b"/>
              <a:pathLst>
                <a:path w="1510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1138" y="1482"/>
                  </a:lnTo>
                  <a:lnTo>
                    <a:pt x="1139" y="1482"/>
                  </a:lnTo>
                  <a:cubicBezTo>
                    <a:pt x="1204" y="1482"/>
                    <a:pt x="1267" y="1465"/>
                    <a:pt x="1324" y="1432"/>
                  </a:cubicBezTo>
                  <a:cubicBezTo>
                    <a:pt x="1380" y="1400"/>
                    <a:pt x="1427" y="1353"/>
                    <a:pt x="1459" y="1297"/>
                  </a:cubicBezTo>
                  <a:cubicBezTo>
                    <a:pt x="1492" y="1240"/>
                    <a:pt x="1509" y="1177"/>
                    <a:pt x="1509" y="1112"/>
                  </a:cubicBezTo>
                  <a:lnTo>
                    <a:pt x="1509" y="370"/>
                  </a:lnTo>
                  <a:lnTo>
                    <a:pt x="1509" y="371"/>
                  </a:lnTo>
                  <a:lnTo>
                    <a:pt x="1509" y="371"/>
                  </a:lnTo>
                  <a:cubicBezTo>
                    <a:pt x="1509" y="305"/>
                    <a:pt x="1492" y="242"/>
                    <a:pt x="1459" y="185"/>
                  </a:cubicBezTo>
                  <a:cubicBezTo>
                    <a:pt x="1427" y="129"/>
                    <a:pt x="1380" y="82"/>
                    <a:pt x="1324" y="50"/>
                  </a:cubicBezTo>
                  <a:cubicBezTo>
                    <a:pt x="1267" y="17"/>
                    <a:pt x="1204" y="0"/>
                    <a:pt x="1139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i="1" lang="en-US" sz="2400" spc="-1" strike="noStrike">
                  <a:solidFill>
                    <a:srgbClr val="6600cc"/>
                  </a:solidFill>
                  <a:latin typeface="Times New Roman"/>
                </a:rPr>
                <a:t>d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079" name="Formula 40"/>
              <p:cNvSpPr txBox="1"/>
              <p:nvPr/>
            </p:nvSpPr>
            <p:spPr>
              <a:xfrm>
                <a:off x="6477120" y="3200400"/>
                <a:ext cx="880920" cy="665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80" name="Formula 41"/>
              <p:cNvSpPr txBox="1"/>
              <p:nvPr/>
            </p:nvSpPr>
            <p:spPr>
              <a:xfrm>
                <a:off x="7640640" y="1996920"/>
                <a:ext cx="1101600" cy="884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081" name="CustomShape 42"/>
          <p:cNvSpPr/>
          <p:nvPr/>
        </p:nvSpPr>
        <p:spPr>
          <a:xfrm>
            <a:off x="5187600" y="2209680"/>
            <a:ext cx="1848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mL = 1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082" name="Formula 43"/>
              <p:cNvSpPr txBox="1"/>
              <p:nvPr/>
            </p:nvSpPr>
            <p:spPr>
              <a:xfrm>
                <a:off x="5508720" y="4653000"/>
                <a:ext cx="3460680" cy="771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d</m:t>
                    </m:r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8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den>
                    </m:f>
                    <m:r>
                      <m:t xml:space="preserve">=</m:t>
                    </m:r>
                    <m:r>
                      <m:t xml:space="preserve">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8</m:t>
                    </m:r>
                    <m:bar>
                      <m:barPr>
                        <m:pos m:val="bot"/>
                      </m:barPr>
                      <m:e>
                        <m:r>
                          <m:t xml:space="preserve">1</m:t>
                        </m:r>
                      </m:e>
                    </m:bar>
                    <m:r>
                      <m:rPr>
                        <m:lit/>
                        <m:nor/>
                      </m:rPr>
                      <m:t xml:space="preserve">25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g/cm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083" name="Formula 44"/>
              <p:cNvSpPr txBox="1"/>
              <p:nvPr/>
            </p:nvSpPr>
            <p:spPr>
              <a:xfrm>
                <a:off x="5638680" y="3824280"/>
                <a:ext cx="3353040" cy="825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12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8 mL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den>
                    </m:f>
                    <m:r>
                      <m:t xml:space="preserve">=</m:t>
                    </m:r>
                    <m:r>
                      <m:t xml:space="preserve">12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8 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1084" name="Freeform 45"/>
          <p:cNvSpPr/>
          <p:nvPr/>
        </p:nvSpPr>
        <p:spPr>
          <a:xfrm>
            <a:off x="6172200" y="4114440"/>
            <a:ext cx="305280" cy="305280"/>
          </a:xfrm>
          <a:custGeom>
            <a:avLst/>
            <a:gdLst/>
            <a:ahLst/>
            <a:rect l="0" t="0" r="r" b="b"/>
            <a:pathLst>
              <a:path w="848" h="848">
                <a:moveTo>
                  <a:pt x="0" y="847"/>
                </a:moveTo>
                <a:lnTo>
                  <a:pt x="847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1085" name="Freeform 46"/>
          <p:cNvSpPr/>
          <p:nvPr/>
        </p:nvSpPr>
        <p:spPr>
          <a:xfrm>
            <a:off x="7162920" y="4343040"/>
            <a:ext cx="304920" cy="305280"/>
          </a:xfrm>
          <a:custGeom>
            <a:avLst/>
            <a:gdLst/>
            <a:ahLst/>
            <a:rect l="0" t="0" r="r" b="b"/>
            <a:pathLst>
              <a:path w="847" h="848">
                <a:moveTo>
                  <a:pt x="0" y="847"/>
                </a:moveTo>
                <a:lnTo>
                  <a:pt x="846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1086" name="CustomShape 47"/>
          <p:cNvSpPr/>
          <p:nvPr/>
        </p:nvSpPr>
        <p:spPr>
          <a:xfrm>
            <a:off x="0" y="2209680"/>
            <a:ext cx="3581280" cy="74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lnSpc>
                <a:spcPct val="80000"/>
              </a:lnSpc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Conv. Factor and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Equation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57" dur="indefinite" restart="never" nodeType="tmRoot">
          <p:childTnLst>
            <p:seq>
              <p:cTn id="1858" dur="indefinite" nodeType="mainSeq">
                <p:childTnLst>
                  <p:par>
                    <p:cTn id="1859" fill="hold">
                      <p:stCondLst>
                        <p:cond delay="indefinite"/>
                      </p:stCondLst>
                      <p:childTnLst>
                        <p:par>
                          <p:cTn id="1860" fill="hold">
                            <p:stCondLst>
                              <p:cond delay="0"/>
                            </p:stCondLst>
                            <p:childTnLst>
                              <p:par>
                                <p:cTn id="186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63" dur="500"/>
                                        <p:tgtEl>
                                          <p:spTgt spid="10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4" fill="hold">
                      <p:stCondLst>
                        <p:cond delay="indefinite"/>
                      </p:stCondLst>
                      <p:childTnLst>
                        <p:par>
                          <p:cTn id="1865" fill="hold">
                            <p:stCondLst>
                              <p:cond delay="0"/>
                            </p:stCondLst>
                            <p:childTnLst>
                              <p:par>
                                <p:cTn id="186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68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9" fill="hold">
                      <p:stCondLst>
                        <p:cond delay="indefinite"/>
                      </p:stCondLst>
                      <p:childTnLst>
                        <p:par>
                          <p:cTn id="1870" fill="hold">
                            <p:stCondLst>
                              <p:cond delay="0"/>
                            </p:stCondLst>
                            <p:childTnLst>
                              <p:par>
                                <p:cTn id="187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73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4" nodeType="with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876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7" fill="hold">
                      <p:stCondLst>
                        <p:cond delay="indefinite"/>
                      </p:stCondLst>
                      <p:childTnLst>
                        <p:par>
                          <p:cTn id="1878" fill="hold">
                            <p:stCondLst>
                              <p:cond delay="0"/>
                            </p:stCondLst>
                            <p:childTnLst>
                              <p:par>
                                <p:cTn id="18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81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2" fill="hold">
                      <p:stCondLst>
                        <p:cond delay="indefinite"/>
                      </p:stCondLst>
                      <p:childTnLst>
                        <p:par>
                          <p:cTn id="1883" fill="hold">
                            <p:stCondLst>
                              <p:cond delay="0"/>
                            </p:stCondLst>
                            <p:childTnLst>
                              <p:par>
                                <p:cTn id="188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86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7" fill="hold">
                      <p:stCondLst>
                        <p:cond delay="indefinite"/>
                      </p:stCondLst>
                      <p:childTnLst>
                        <p:par>
                          <p:cTn id="1888" fill="hold">
                            <p:stCondLst>
                              <p:cond delay="0"/>
                            </p:stCondLst>
                            <p:childTnLst>
                              <p:par>
                                <p:cTn id="188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91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94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Density as a Conversion Factor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88" name="TextShape 2"/>
          <p:cNvSpPr txBox="1"/>
          <p:nvPr/>
        </p:nvSpPr>
        <p:spPr>
          <a:xfrm>
            <a:off x="304920" y="1447560"/>
            <a:ext cx="8534160" cy="38098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 use density as a conversion factor between mass and volume!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Density of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= 1 g/mL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 g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 = 1 mL H</a:t>
            </a:r>
            <a:r>
              <a:rPr b="0" lang="en-US" sz="2800" spc="-1" strike="noStrike" baseline="-25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Density of Pb = 11.3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800" spc="-1" strike="noStrike">
                <a:solidFill>
                  <a:srgbClr val="000000"/>
                </a:solidFill>
                <a:latin typeface="Symbol"/>
                <a:ea typeface="Symbol"/>
              </a:rPr>
              <a:t>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11.3 g Pb = 1 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Pb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How much does 4.0 cm</a:t>
            </a:r>
            <a:r>
              <a:rPr b="0" lang="en-US" sz="3200" spc="-1" strike="noStrike" baseline="30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 of lead weigh?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89" name="Group 3"/>
          <p:cNvGrpSpPr/>
          <p:nvPr/>
        </p:nvGrpSpPr>
        <p:grpSpPr>
          <a:xfrm>
            <a:off x="1283400" y="4232160"/>
            <a:ext cx="6213600" cy="1063800"/>
            <a:chOff x="1283400" y="4232160"/>
            <a:chExt cx="6213600" cy="1063800"/>
          </a:xfrm>
        </p:grpSpPr>
        <p:sp>
          <p:nvSpPr>
            <p:cNvPr id="1090" name="CustomShape 4"/>
            <p:cNvSpPr/>
            <p:nvPr/>
          </p:nvSpPr>
          <p:spPr>
            <a:xfrm>
              <a:off x="5769720" y="4400640"/>
              <a:ext cx="411480" cy="5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200" spc="-1" strike="noStrike">
                  <a:solidFill>
                    <a:srgbClr val="000000"/>
                  </a:solidFill>
                  <a:latin typeface="Times New Roman"/>
                </a:rPr>
                <a:t>=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91" name="CustomShape 5"/>
            <p:cNvSpPr/>
            <p:nvPr/>
          </p:nvSpPr>
          <p:spPr>
            <a:xfrm>
              <a:off x="1283400" y="4430880"/>
              <a:ext cx="1716120" cy="515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000000"/>
                  </a:solidFill>
                  <a:latin typeface="Times New Roman"/>
                </a:rPr>
                <a:t>4.0 cm</a:t>
              </a:r>
              <a:r>
                <a:rPr b="0" lang="en-US" sz="2800" spc="-1" strike="noStrike" baseline="30000">
                  <a:solidFill>
                    <a:srgbClr val="000000"/>
                  </a:solidFill>
                  <a:latin typeface="Times New Roman"/>
                </a:rPr>
                <a:t>3</a:t>
              </a:r>
              <a:r>
                <a:rPr b="0" lang="en-US" sz="2800" spc="-1" strike="noStrike">
                  <a:solidFill>
                    <a:srgbClr val="000000"/>
                  </a:solidFill>
                  <a:latin typeface="Times New Roman"/>
                </a:rPr>
                <a:t> Pb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92" name="CustomShape 6"/>
            <p:cNvSpPr/>
            <p:nvPr/>
          </p:nvSpPr>
          <p:spPr>
            <a:xfrm>
              <a:off x="3404160" y="4232160"/>
              <a:ext cx="2187000" cy="10638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3200" spc="-1" strike="noStrike" u="sng">
                  <a:solidFill>
                    <a:srgbClr val="ff0000"/>
                  </a:solidFill>
                  <a:uFillTx/>
                  <a:latin typeface="Times New Roman"/>
                </a:rPr>
                <a:t>  </a:t>
              </a:r>
              <a:r>
                <a:rPr b="1" lang="en-US" sz="3200" spc="-1" strike="noStrike" u="sng">
                  <a:solidFill>
                    <a:srgbClr val="ff0000"/>
                  </a:solidFill>
                  <a:uFillTx/>
                  <a:latin typeface="Times New Roman"/>
                </a:rPr>
                <a:t>11.3 g Pb  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1" lang="en-US" sz="3200" spc="-1" strike="noStrike">
                  <a:solidFill>
                    <a:srgbClr val="ff0000"/>
                  </a:solidFill>
                  <a:latin typeface="Times New Roman"/>
                </a:rPr>
                <a:t>  </a:t>
              </a:r>
              <a:r>
                <a:rPr b="1" lang="en-US" sz="3200" spc="-1" strike="noStrike">
                  <a:solidFill>
                    <a:srgbClr val="ff0000"/>
                  </a:solidFill>
                  <a:latin typeface="Times New Roman"/>
                </a:rPr>
                <a:t>1 cm</a:t>
              </a:r>
              <a:r>
                <a:rPr b="1" lang="en-US" sz="3200" spc="-1" strike="noStrike" baseline="30000">
                  <a:solidFill>
                    <a:srgbClr val="ff0000"/>
                  </a:solidFill>
                  <a:latin typeface="Times New Roman"/>
                </a:rPr>
                <a:t>3</a:t>
              </a:r>
              <a:r>
                <a:rPr b="1" lang="en-US" sz="3200" spc="-1" strike="noStrike">
                  <a:solidFill>
                    <a:srgbClr val="ff0000"/>
                  </a:solidFill>
                  <a:latin typeface="Times New Roman"/>
                </a:rPr>
                <a:t> Pb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93" name="CustomShape 7"/>
            <p:cNvSpPr/>
            <p:nvPr/>
          </p:nvSpPr>
          <p:spPr>
            <a:xfrm>
              <a:off x="6227280" y="4430880"/>
              <a:ext cx="1269720" cy="51552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000000"/>
                  </a:solidFill>
                  <a:latin typeface="Times New Roman"/>
                </a:rPr>
                <a:t>45 g Pb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094" name="CustomShape 8"/>
            <p:cNvSpPr/>
            <p:nvPr/>
          </p:nvSpPr>
          <p:spPr>
            <a:xfrm>
              <a:off x="3026520" y="4400640"/>
              <a:ext cx="385560" cy="5763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3200" spc="-1" strike="noStrike">
                  <a:solidFill>
                    <a:srgbClr val="000000"/>
                  </a:solidFill>
                  <a:latin typeface="Times New Roman"/>
                </a:rPr>
                <a:t>x</a:t>
              </a:r>
              <a:endParaRPr b="0" lang="en-US" sz="32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p:sp>
        <p:nvSpPr>
          <p:cNvPr id="1095" name="Freeform 9"/>
          <p:cNvSpPr/>
          <p:nvPr/>
        </p:nvSpPr>
        <p:spPr>
          <a:xfrm>
            <a:off x="1905120" y="4647960"/>
            <a:ext cx="990720" cy="152640"/>
          </a:xfrm>
          <a:custGeom>
            <a:avLst/>
            <a:gdLst/>
            <a:ahLst/>
            <a:rect l="0" t="0" r="r" b="b"/>
            <a:pathLst>
              <a:path w="2752" h="424">
                <a:moveTo>
                  <a:pt x="0" y="423"/>
                </a:moveTo>
                <a:lnTo>
                  <a:pt x="2751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p:sp>
        <p:nvSpPr>
          <p:cNvPr id="1096" name="Freeform 10"/>
          <p:cNvSpPr/>
          <p:nvPr/>
        </p:nvSpPr>
        <p:spPr>
          <a:xfrm>
            <a:off x="4038480" y="4952880"/>
            <a:ext cx="991080" cy="153000"/>
          </a:xfrm>
          <a:custGeom>
            <a:avLst/>
            <a:gdLst/>
            <a:ahLst/>
            <a:rect l="0" t="0" r="r" b="b"/>
            <a:pathLst>
              <a:path w="2753" h="425">
                <a:moveTo>
                  <a:pt x="0" y="424"/>
                </a:moveTo>
                <a:lnTo>
                  <a:pt x="2752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</p:spTree>
  </p:cSld>
  <p:transition>
    <p:fade thruBlk="true"/>
  </p:transition>
  <p:timing>
    <p:tnLst>
      <p:par>
        <p:cTn id="1895" dur="indefinite" restart="never" nodeType="tmRoot">
          <p:childTnLst>
            <p:seq>
              <p:cTn id="1896" dur="indefinite" nodeType="mainSeq">
                <p:childTnLst>
                  <p:par>
                    <p:cTn id="1897" fill="hold">
                      <p:stCondLst>
                        <p:cond delay="indefinite"/>
                      </p:stCondLst>
                      <p:childTnLst>
                        <p:par>
                          <p:cTn id="1898" fill="hold">
                            <p:stCondLst>
                              <p:cond delay="0"/>
                            </p:stCondLst>
                            <p:childTnLst>
                              <p:par>
                                <p:cTn id="18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1" dur="500"/>
                                        <p:tgtEl>
                                          <p:spTgt spid="1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4" dur="500"/>
                                        <p:tgtEl>
                                          <p:spTgt spid="10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07" dur="500"/>
                                        <p:tgtEl>
                                          <p:spTgt spid="10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8" fill="hold">
                      <p:stCondLst>
                        <p:cond delay="indefinite"/>
                      </p:stCondLst>
                      <p:childTnLst>
                        <p:par>
                          <p:cTn id="1909" fill="hold">
                            <p:stCondLst>
                              <p:cond delay="0"/>
                            </p:stCondLst>
                            <p:childTnLst>
                              <p:par>
                                <p:cTn id="19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2" dur="500"/>
                                        <p:tgtEl>
                                          <p:spTgt spid="10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3" fill="hold">
                      <p:stCondLst>
                        <p:cond delay="indefinite"/>
                      </p:stCondLst>
                      <p:childTnLst>
                        <p:par>
                          <p:cTn id="1914" fill="hold">
                            <p:stCondLst>
                              <p:cond delay="0"/>
                            </p:stCondLst>
                            <p:childTnLst>
                              <p:par>
                                <p:cTn id="19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17" dur="5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8" fill="hold">
                      <p:stCondLst>
                        <p:cond delay="indefinite"/>
                      </p:stCondLst>
                      <p:childTnLst>
                        <p:par>
                          <p:cTn id="1919" fill="hold">
                            <p:stCondLst>
                              <p:cond delay="0"/>
                            </p:stCondLst>
                            <p:childTnLst>
                              <p:par>
                                <p:cTn id="192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22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3" fill="hold">
                            <p:stCondLst>
                              <p:cond delay="500"/>
                            </p:stCondLst>
                            <p:childTnLst>
                              <p:par>
                                <p:cTn id="1924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26" dur="5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380880" y="456840"/>
            <a:ext cx="8382240" cy="7621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Writing a Number in Scientific Notation, Continued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380880" y="1515600"/>
            <a:ext cx="8382240" cy="49528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0.00012340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Locate the decimal point.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00012340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Move the decimal point to obtain a number between 1 and 10.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2340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Multiply the new number by 10</a:t>
            </a:r>
            <a:r>
              <a:rPr b="1" i="1" lang="en-US" sz="2400" spc="-1" strike="noStrike" baseline="50000">
                <a:solidFill>
                  <a:srgbClr val="ff0000"/>
                </a:solidFill>
                <a:latin typeface="Times New Roman"/>
              </a:rPr>
              <a:t>n</a:t>
            </a:r>
            <a:r>
              <a:rPr b="1" i="1" lang="en-US" sz="2400" spc="-1" strike="noStrike" baseline="30000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Where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the number of places you moved the decimal point.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2340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x 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you moved the decimal point to the left, then </a:t>
            </a:r>
            <a:r>
              <a:rPr b="1" i="1" lang="en-US" sz="2400" spc="-1" strike="noStrike">
                <a:solidFill>
                  <a:srgbClr val="f50d4a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+; if you moved it to the right, then </a:t>
            </a:r>
            <a:r>
              <a:rPr b="1" i="1" lang="en-US" sz="2400" spc="-1" strike="noStrike">
                <a:solidFill>
                  <a:srgbClr val="ff0000"/>
                </a:solidFill>
                <a:latin typeface="Times New Roman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is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−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2340 x 10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-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51" dur="indefinite" restart="never" nodeType="tmRoot">
          <p:childTnLst>
            <p:seq>
              <p:cTn id="252" dur="indefinite" nodeType="mainSeq">
                <p:childTnLst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7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2" dur="500"/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7" dur="500"/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2" dur="500"/>
                                        <p:tgtEl>
                                          <p:spTgt spid="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7" dur="500"/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2" dur="500"/>
                                        <p:tgtEl>
                                          <p:spTgt spid="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5" dur="500"/>
                                        <p:tgtEl>
                                          <p:spTgt spid="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0" dur="500"/>
                                        <p:tgtEl>
                                          <p:spTgt spid="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5" dur="500"/>
                                        <p:tgtEl>
                                          <p:spTgt spid="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0" dur="500"/>
                                        <p:tgtEl>
                                          <p:spTgt spid="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extShape 1"/>
          <p:cNvSpPr txBox="1"/>
          <p:nvPr/>
        </p:nvSpPr>
        <p:spPr>
          <a:xfrm>
            <a:off x="685800" y="6620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Measurement and Problem Solving:</a:t>
            </a:r>
            <a:br/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Density as a Conversion Factor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098" name="TextShape 2"/>
          <p:cNvSpPr txBox="1"/>
          <p:nvPr/>
        </p:nvSpPr>
        <p:spPr>
          <a:xfrm>
            <a:off x="304920" y="2361960"/>
            <a:ext cx="8076960" cy="373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gasoline in an automobile gas tank has a mass of 60.0 kg and a density of 0.752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  What is the volume?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  60.0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Volume in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0.752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1000 grams = 1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598"/>
              </a:spcBef>
              <a:tabLst>
                <a:tab algn="l" pos="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099" name="Group 3"/>
          <p:cNvGrpSpPr/>
          <p:nvPr/>
        </p:nvGrpSpPr>
        <p:grpSpPr>
          <a:xfrm>
            <a:off x="4114080" y="3352680"/>
            <a:ext cx="4664880" cy="1816200"/>
            <a:chOff x="4114080" y="3352680"/>
            <a:chExt cx="4664880" cy="1816200"/>
          </a:xfrm>
        </p:grpSpPr>
        <p:sp>
          <p:nvSpPr>
            <p:cNvPr id="1100" name="CustomShape 4"/>
            <p:cNvSpPr/>
            <p:nvPr/>
          </p:nvSpPr>
          <p:spPr>
            <a:xfrm>
              <a:off x="4114080" y="3352680"/>
              <a:ext cx="19364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Solution Map: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1101" name="Group 5"/>
            <p:cNvGrpSpPr/>
            <p:nvPr/>
          </p:nvGrpSpPr>
          <p:grpSpPr>
            <a:xfrm>
              <a:off x="4130640" y="3997440"/>
              <a:ext cx="4648320" cy="457200"/>
              <a:chOff x="4130640" y="3997440"/>
              <a:chExt cx="4648320" cy="457200"/>
            </a:xfrm>
          </p:grpSpPr>
          <p:sp>
            <p:nvSpPr>
              <p:cNvPr id="1102" name="CustomShape 6"/>
              <p:cNvSpPr/>
              <p:nvPr/>
            </p:nvSpPr>
            <p:spPr>
              <a:xfrm>
                <a:off x="4130640" y="3997440"/>
                <a:ext cx="838080" cy="457200"/>
              </a:xfrm>
              <a:custGeom>
                <a:avLst/>
                <a:gdLst/>
                <a:ahLst/>
                <a:rect l="0" t="0" r="r" b="b"/>
                <a:pathLst>
                  <a:path w="2330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49" y="1271"/>
                    </a:lnTo>
                    <a:lnTo>
                      <a:pt x="1949" y="1271"/>
                    </a:lnTo>
                    <a:cubicBezTo>
                      <a:pt x="2016" y="1271"/>
                      <a:pt x="2082" y="1253"/>
                      <a:pt x="2139" y="1220"/>
                    </a:cubicBezTo>
                    <a:cubicBezTo>
                      <a:pt x="2197" y="1187"/>
                      <a:pt x="2245" y="1139"/>
                      <a:pt x="2278" y="1081"/>
                    </a:cubicBezTo>
                    <a:cubicBezTo>
                      <a:pt x="2311" y="1024"/>
                      <a:pt x="2329" y="958"/>
                      <a:pt x="2329" y="891"/>
                    </a:cubicBezTo>
                    <a:lnTo>
                      <a:pt x="2329" y="379"/>
                    </a:lnTo>
                    <a:lnTo>
                      <a:pt x="2329" y="380"/>
                    </a:lnTo>
                    <a:lnTo>
                      <a:pt x="2329" y="380"/>
                    </a:lnTo>
                    <a:cubicBezTo>
                      <a:pt x="2329" y="313"/>
                      <a:pt x="2311" y="247"/>
                      <a:pt x="2278" y="190"/>
                    </a:cubicBezTo>
                    <a:cubicBezTo>
                      <a:pt x="2245" y="132"/>
                      <a:pt x="2197" y="84"/>
                      <a:pt x="2139" y="51"/>
                    </a:cubicBezTo>
                    <a:cubicBezTo>
                      <a:pt x="2082" y="18"/>
                      <a:pt x="2016" y="0"/>
                      <a:pt x="1949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kg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03" name="CustomShape 7"/>
              <p:cNvSpPr/>
              <p:nvPr/>
            </p:nvSpPr>
            <p:spPr>
              <a:xfrm>
                <a:off x="6035760" y="3997440"/>
                <a:ext cx="838080" cy="457200"/>
              </a:xfrm>
              <a:custGeom>
                <a:avLst/>
                <a:gdLst/>
                <a:ahLst/>
                <a:rect l="0" t="0" r="r" b="b"/>
                <a:pathLst>
                  <a:path w="2330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49" y="1271"/>
                    </a:lnTo>
                    <a:lnTo>
                      <a:pt x="1949" y="1271"/>
                    </a:lnTo>
                    <a:cubicBezTo>
                      <a:pt x="2016" y="1271"/>
                      <a:pt x="2082" y="1253"/>
                      <a:pt x="2139" y="1220"/>
                    </a:cubicBezTo>
                    <a:cubicBezTo>
                      <a:pt x="2197" y="1187"/>
                      <a:pt x="2245" y="1139"/>
                      <a:pt x="2278" y="1081"/>
                    </a:cubicBezTo>
                    <a:cubicBezTo>
                      <a:pt x="2311" y="1024"/>
                      <a:pt x="2329" y="958"/>
                      <a:pt x="2329" y="891"/>
                    </a:cubicBezTo>
                    <a:lnTo>
                      <a:pt x="2329" y="379"/>
                    </a:lnTo>
                    <a:lnTo>
                      <a:pt x="2329" y="380"/>
                    </a:lnTo>
                    <a:lnTo>
                      <a:pt x="2329" y="380"/>
                    </a:lnTo>
                    <a:cubicBezTo>
                      <a:pt x="2329" y="313"/>
                      <a:pt x="2311" y="247"/>
                      <a:pt x="2278" y="190"/>
                    </a:cubicBezTo>
                    <a:cubicBezTo>
                      <a:pt x="2245" y="132"/>
                      <a:pt x="2197" y="84"/>
                      <a:pt x="2139" y="51"/>
                    </a:cubicBezTo>
                    <a:cubicBezTo>
                      <a:pt x="2082" y="18"/>
                      <a:pt x="2016" y="0"/>
                      <a:pt x="1949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g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04" name="CustomShape 8"/>
              <p:cNvSpPr/>
              <p:nvPr/>
            </p:nvSpPr>
            <p:spPr>
              <a:xfrm>
                <a:off x="7940520" y="3997440"/>
                <a:ext cx="838440" cy="457200"/>
              </a:xfrm>
              <a:custGeom>
                <a:avLst/>
                <a:gdLst/>
                <a:ahLst/>
                <a:rect l="0" t="0" r="r" b="b"/>
                <a:pathLst>
                  <a:path w="2331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50" y="1271"/>
                    </a:lnTo>
                    <a:lnTo>
                      <a:pt x="1950" y="1271"/>
                    </a:lnTo>
                    <a:cubicBezTo>
                      <a:pt x="2017" y="1271"/>
                      <a:pt x="2083" y="1253"/>
                      <a:pt x="2140" y="1220"/>
                    </a:cubicBezTo>
                    <a:cubicBezTo>
                      <a:pt x="2198" y="1187"/>
                      <a:pt x="2246" y="1139"/>
                      <a:pt x="2279" y="1081"/>
                    </a:cubicBezTo>
                    <a:cubicBezTo>
                      <a:pt x="2312" y="1024"/>
                      <a:pt x="2330" y="958"/>
                      <a:pt x="2330" y="891"/>
                    </a:cubicBezTo>
                    <a:lnTo>
                      <a:pt x="2330" y="379"/>
                    </a:lnTo>
                    <a:lnTo>
                      <a:pt x="2330" y="380"/>
                    </a:lnTo>
                    <a:lnTo>
                      <a:pt x="2330" y="380"/>
                    </a:lnTo>
                    <a:cubicBezTo>
                      <a:pt x="2330" y="313"/>
                      <a:pt x="2312" y="247"/>
                      <a:pt x="2279" y="190"/>
                    </a:cubicBezTo>
                    <a:cubicBezTo>
                      <a:pt x="2246" y="132"/>
                      <a:pt x="2198" y="84"/>
                      <a:pt x="2140" y="51"/>
                    </a:cubicBezTo>
                    <a:cubicBezTo>
                      <a:pt x="2083" y="18"/>
                      <a:pt x="2017" y="0"/>
                      <a:pt x="1950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cm</a:t>
                </a:r>
                <a:r>
                  <a:rPr b="0" lang="en-US" sz="2400" spc="-1" strike="noStrike" baseline="30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05" name="Line 9"/>
              <p:cNvSpPr/>
              <p:nvPr/>
            </p:nvSpPr>
            <p:spPr>
              <a:xfrm>
                <a:off x="5045040" y="4226040"/>
                <a:ext cx="838080" cy="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06" name="Line 10"/>
              <p:cNvSpPr/>
              <p:nvPr/>
            </p:nvSpPr>
            <p:spPr>
              <a:xfrm>
                <a:off x="7026120" y="4226040"/>
                <a:ext cx="838440" cy="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mc:AlternateContent>
          <mc:Choice xmlns:a14="http://schemas.microsoft.com/office/drawing/2010/main" Requires="a14">
            <p:sp>
              <p:nvSpPr>
                <p:cNvPr id="1107" name="Formula 11"/>
                <p:cNvSpPr txBox="1"/>
                <p:nvPr/>
              </p:nvSpPr>
              <p:spPr>
                <a:xfrm>
                  <a:off x="5121360" y="4454640"/>
                  <a:ext cx="761760" cy="6969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rPr>
                              <m:lit/>
                              <m:nor/>
                            </m:rPr>
                            <m:t xml:space="preserve">1000</m:t>
                          </m:r>
                          <m:r>
                            <m:rPr>
                              <m:lit/>
                              <m:nor/>
                            </m:rPr>
                            <m:t xml:space="preserve"> g</m:t>
                          </m:r>
                        </m:num>
                        <m:den>
                          <m:r>
                            <m:t xml:space="preserve">1</m:t>
                          </m:r>
                          <m:r>
                            <m:rPr>
                              <m:lit/>
                              <m:nor/>
                            </m:rPr>
                            <m:t xml:space="preserve"> kg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108" name="Formula 12"/>
                <p:cNvSpPr txBox="1"/>
                <p:nvPr/>
              </p:nvSpPr>
              <p:spPr>
                <a:xfrm>
                  <a:off x="6986520" y="4438800"/>
                  <a:ext cx="843120" cy="73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sSup>
                            <m:e>
                              <m:r>
                                <m:rPr>
                                  <m:lit/>
                                  <m:nor/>
                                </m:rPr>
                                <m:t xml:space="preserve"> 1 cm</m:t>
                              </m:r>
                            </m:e>
                            <m:sup>
                              <m:r>
                                <m:t xml:space="preserve">3</m:t>
                              </m:r>
                            </m:sup>
                          </m:sSup>
                        </m:num>
                        <m:den>
                          <m:r>
                            <m:t xml:space="preserve">0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752 g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</p:spTree>
  </p:cSld>
  <p:transition>
    <p:fade thruBlk="true"/>
  </p:transition>
  <p:timing>
    <p:tnLst>
      <p:par>
        <p:cTn id="1927" dur="indefinite" restart="never" nodeType="tmRoot">
          <p:childTnLst>
            <p:seq>
              <p:cTn id="1928" dur="indefinite" nodeType="mainSeq">
                <p:childTnLst>
                  <p:par>
                    <p:cTn id="1929" fill="hold">
                      <p:stCondLst>
                        <p:cond delay="indefinite"/>
                      </p:stCondLst>
                      <p:childTnLst>
                        <p:par>
                          <p:cTn id="1930" fill="hold">
                            <p:stCondLst>
                              <p:cond delay="0"/>
                            </p:stCondLst>
                            <p:childTnLst>
                              <p:par>
                                <p:cTn id="19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3" dur="500"/>
                                        <p:tgtEl>
                                          <p:spTgt spid="1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4" fill="hold">
                      <p:stCondLst>
                        <p:cond delay="indefinite"/>
                      </p:stCondLst>
                      <p:childTnLst>
                        <p:par>
                          <p:cTn id="1935" fill="hold">
                            <p:stCondLst>
                              <p:cond delay="0"/>
                            </p:stCondLst>
                            <p:childTnLst>
                              <p:par>
                                <p:cTn id="19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8" dur="500"/>
                                        <p:tgtEl>
                                          <p:spTgt spid="1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9" fill="hold">
                      <p:stCondLst>
                        <p:cond delay="indefinite"/>
                      </p:stCondLst>
                      <p:childTnLst>
                        <p:par>
                          <p:cTn id="1940" fill="hold">
                            <p:stCondLst>
                              <p:cond delay="0"/>
                            </p:stCondLst>
                            <p:childTnLst>
                              <p:par>
                                <p:cTn id="19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3" dur="500"/>
                                        <p:tgtEl>
                                          <p:spTgt spid="1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4" fill="hold">
                      <p:stCondLst>
                        <p:cond delay="indefinite"/>
                      </p:stCondLst>
                      <p:childTnLst>
                        <p:par>
                          <p:cTn id="1945" fill="hold">
                            <p:stCondLst>
                              <p:cond delay="0"/>
                            </p:stCondLst>
                            <p:childTnLst>
                              <p:par>
                                <p:cTn id="19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48" dur="500"/>
                                        <p:tgtEl>
                                          <p:spTgt spid="1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1" dur="500"/>
                                        <p:tgtEl>
                                          <p:spTgt spid="1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54" dur="500"/>
                                        <p:tgtEl>
                                          <p:spTgt spid="1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5" fill="hold">
                      <p:stCondLst>
                        <p:cond delay="indefinite"/>
                      </p:stCondLst>
                      <p:childTnLst>
                        <p:par>
                          <p:cTn id="1956" fill="hold">
                            <p:stCondLst>
                              <p:cond delay="0"/>
                            </p:stCondLst>
                            <p:childTnLst>
                              <p:par>
                                <p:cTn id="195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59" dur="5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TextShape 1"/>
          <p:cNvSpPr txBox="1"/>
          <p:nvPr/>
        </p:nvSpPr>
        <p:spPr>
          <a:xfrm>
            <a:off x="685800" y="9140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Measurement and Problem Solving:</a:t>
            </a:r>
            <a:br/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Density as a Conversion Factor, Continued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10" name="Formula 2"/>
              <p:cNvSpPr txBox="1"/>
              <p:nvPr/>
            </p:nvSpPr>
            <p:spPr>
              <a:xfrm>
                <a:off x="1143000" y="4191120"/>
                <a:ext cx="6832440" cy="11937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60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 kg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1000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kg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752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98</m:t>
                    </m:r>
                    <m:r>
                      <m:t xml:space="preserve">×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10</m:t>
                        </m:r>
                      </m:e>
                      <m:sup>
                        <m:r>
                          <m:t xml:space="preserve">4</m:t>
                        </m:r>
                      </m:sup>
                    </m:sSup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grpSp>
        <p:nvGrpSpPr>
          <p:cNvPr id="1111" name="Group 3"/>
          <p:cNvGrpSpPr/>
          <p:nvPr/>
        </p:nvGrpSpPr>
        <p:grpSpPr>
          <a:xfrm>
            <a:off x="913680" y="2286000"/>
            <a:ext cx="4664880" cy="1816200"/>
            <a:chOff x="913680" y="2286000"/>
            <a:chExt cx="4664880" cy="1816200"/>
          </a:xfrm>
        </p:grpSpPr>
        <p:sp>
          <p:nvSpPr>
            <p:cNvPr id="1112" name="CustomShape 4"/>
            <p:cNvSpPr/>
            <p:nvPr/>
          </p:nvSpPr>
          <p:spPr>
            <a:xfrm>
              <a:off x="913680" y="2286000"/>
              <a:ext cx="19364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Solution Map: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grpSp>
          <p:nvGrpSpPr>
            <p:cNvPr id="1113" name="Group 5"/>
            <p:cNvGrpSpPr/>
            <p:nvPr/>
          </p:nvGrpSpPr>
          <p:grpSpPr>
            <a:xfrm>
              <a:off x="930240" y="2930760"/>
              <a:ext cx="4648320" cy="457200"/>
              <a:chOff x="930240" y="2930760"/>
              <a:chExt cx="4648320" cy="457200"/>
            </a:xfrm>
          </p:grpSpPr>
          <p:sp>
            <p:nvSpPr>
              <p:cNvPr id="1114" name="CustomShape 6"/>
              <p:cNvSpPr/>
              <p:nvPr/>
            </p:nvSpPr>
            <p:spPr>
              <a:xfrm>
                <a:off x="930240" y="2930760"/>
                <a:ext cx="838080" cy="457200"/>
              </a:xfrm>
              <a:custGeom>
                <a:avLst/>
                <a:gdLst/>
                <a:ahLst/>
                <a:rect l="0" t="0" r="r" b="b"/>
                <a:pathLst>
                  <a:path w="2330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49" y="1271"/>
                    </a:lnTo>
                    <a:lnTo>
                      <a:pt x="1949" y="1271"/>
                    </a:lnTo>
                    <a:cubicBezTo>
                      <a:pt x="2016" y="1271"/>
                      <a:pt x="2082" y="1253"/>
                      <a:pt x="2139" y="1220"/>
                    </a:cubicBezTo>
                    <a:cubicBezTo>
                      <a:pt x="2197" y="1187"/>
                      <a:pt x="2245" y="1139"/>
                      <a:pt x="2278" y="1081"/>
                    </a:cubicBezTo>
                    <a:cubicBezTo>
                      <a:pt x="2311" y="1024"/>
                      <a:pt x="2329" y="958"/>
                      <a:pt x="2329" y="891"/>
                    </a:cubicBezTo>
                    <a:lnTo>
                      <a:pt x="2329" y="379"/>
                    </a:lnTo>
                    <a:lnTo>
                      <a:pt x="2329" y="380"/>
                    </a:lnTo>
                    <a:lnTo>
                      <a:pt x="2329" y="380"/>
                    </a:lnTo>
                    <a:cubicBezTo>
                      <a:pt x="2329" y="313"/>
                      <a:pt x="2311" y="247"/>
                      <a:pt x="2278" y="190"/>
                    </a:cubicBezTo>
                    <a:cubicBezTo>
                      <a:pt x="2245" y="132"/>
                      <a:pt x="2197" y="84"/>
                      <a:pt x="2139" y="51"/>
                    </a:cubicBezTo>
                    <a:cubicBezTo>
                      <a:pt x="2082" y="18"/>
                      <a:pt x="2016" y="0"/>
                      <a:pt x="1949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kg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15" name="CustomShape 7"/>
              <p:cNvSpPr/>
              <p:nvPr/>
            </p:nvSpPr>
            <p:spPr>
              <a:xfrm>
                <a:off x="2835360" y="2930760"/>
                <a:ext cx="838080" cy="457200"/>
              </a:xfrm>
              <a:custGeom>
                <a:avLst/>
                <a:gdLst/>
                <a:ahLst/>
                <a:rect l="0" t="0" r="r" b="b"/>
                <a:pathLst>
                  <a:path w="2330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49" y="1271"/>
                    </a:lnTo>
                    <a:lnTo>
                      <a:pt x="1949" y="1271"/>
                    </a:lnTo>
                    <a:cubicBezTo>
                      <a:pt x="2016" y="1271"/>
                      <a:pt x="2082" y="1253"/>
                      <a:pt x="2139" y="1220"/>
                    </a:cubicBezTo>
                    <a:cubicBezTo>
                      <a:pt x="2197" y="1187"/>
                      <a:pt x="2245" y="1139"/>
                      <a:pt x="2278" y="1081"/>
                    </a:cubicBezTo>
                    <a:cubicBezTo>
                      <a:pt x="2311" y="1024"/>
                      <a:pt x="2329" y="958"/>
                      <a:pt x="2329" y="891"/>
                    </a:cubicBezTo>
                    <a:lnTo>
                      <a:pt x="2329" y="379"/>
                    </a:lnTo>
                    <a:lnTo>
                      <a:pt x="2329" y="380"/>
                    </a:lnTo>
                    <a:lnTo>
                      <a:pt x="2329" y="380"/>
                    </a:lnTo>
                    <a:cubicBezTo>
                      <a:pt x="2329" y="313"/>
                      <a:pt x="2311" y="247"/>
                      <a:pt x="2278" y="190"/>
                    </a:cubicBezTo>
                    <a:cubicBezTo>
                      <a:pt x="2245" y="132"/>
                      <a:pt x="2197" y="84"/>
                      <a:pt x="2139" y="51"/>
                    </a:cubicBezTo>
                    <a:cubicBezTo>
                      <a:pt x="2082" y="18"/>
                      <a:pt x="2016" y="0"/>
                      <a:pt x="1949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g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16" name="CustomShape 8"/>
              <p:cNvSpPr/>
              <p:nvPr/>
            </p:nvSpPr>
            <p:spPr>
              <a:xfrm>
                <a:off x="4740120" y="2930760"/>
                <a:ext cx="838440" cy="457200"/>
              </a:xfrm>
              <a:custGeom>
                <a:avLst/>
                <a:gdLst/>
                <a:ahLst/>
                <a:rect l="0" t="0" r="r" b="b"/>
                <a:pathLst>
                  <a:path w="2331" h="1272">
                    <a:moveTo>
                      <a:pt x="379" y="0"/>
                    </a:moveTo>
                    <a:lnTo>
                      <a:pt x="380" y="0"/>
                    </a:lnTo>
                    <a:cubicBezTo>
                      <a:pt x="313" y="0"/>
                      <a:pt x="247" y="18"/>
                      <a:pt x="190" y="51"/>
                    </a:cubicBezTo>
                    <a:cubicBezTo>
                      <a:pt x="132" y="84"/>
                      <a:pt x="84" y="132"/>
                      <a:pt x="51" y="190"/>
                    </a:cubicBezTo>
                    <a:cubicBezTo>
                      <a:pt x="18" y="247"/>
                      <a:pt x="0" y="313"/>
                      <a:pt x="0" y="380"/>
                    </a:cubicBezTo>
                    <a:lnTo>
                      <a:pt x="0" y="891"/>
                    </a:lnTo>
                    <a:lnTo>
                      <a:pt x="0" y="891"/>
                    </a:lnTo>
                    <a:cubicBezTo>
                      <a:pt x="0" y="958"/>
                      <a:pt x="18" y="1024"/>
                      <a:pt x="51" y="1081"/>
                    </a:cubicBezTo>
                    <a:cubicBezTo>
                      <a:pt x="84" y="1139"/>
                      <a:pt x="132" y="1187"/>
                      <a:pt x="190" y="1220"/>
                    </a:cubicBezTo>
                    <a:cubicBezTo>
                      <a:pt x="247" y="1253"/>
                      <a:pt x="313" y="1271"/>
                      <a:pt x="380" y="1271"/>
                    </a:cubicBezTo>
                    <a:lnTo>
                      <a:pt x="1950" y="1271"/>
                    </a:lnTo>
                    <a:lnTo>
                      <a:pt x="1950" y="1271"/>
                    </a:lnTo>
                    <a:cubicBezTo>
                      <a:pt x="2017" y="1271"/>
                      <a:pt x="2083" y="1253"/>
                      <a:pt x="2140" y="1220"/>
                    </a:cubicBezTo>
                    <a:cubicBezTo>
                      <a:pt x="2198" y="1187"/>
                      <a:pt x="2246" y="1139"/>
                      <a:pt x="2279" y="1081"/>
                    </a:cubicBezTo>
                    <a:cubicBezTo>
                      <a:pt x="2312" y="1024"/>
                      <a:pt x="2330" y="958"/>
                      <a:pt x="2330" y="891"/>
                    </a:cubicBezTo>
                    <a:lnTo>
                      <a:pt x="2330" y="379"/>
                    </a:lnTo>
                    <a:lnTo>
                      <a:pt x="2330" y="380"/>
                    </a:lnTo>
                    <a:lnTo>
                      <a:pt x="2330" y="380"/>
                    </a:lnTo>
                    <a:cubicBezTo>
                      <a:pt x="2330" y="313"/>
                      <a:pt x="2312" y="247"/>
                      <a:pt x="2279" y="190"/>
                    </a:cubicBezTo>
                    <a:cubicBezTo>
                      <a:pt x="2246" y="132"/>
                      <a:pt x="2198" y="84"/>
                      <a:pt x="2140" y="51"/>
                    </a:cubicBezTo>
                    <a:cubicBezTo>
                      <a:pt x="2083" y="18"/>
                      <a:pt x="2017" y="0"/>
                      <a:pt x="1950" y="0"/>
                    </a:cubicBezTo>
                    <a:lnTo>
                      <a:pt x="379" y="0"/>
                    </a:lnTo>
                  </a:path>
                </a:pathLst>
              </a:custGeom>
              <a:solidFill>
                <a:srgbClr val="ffcc66"/>
              </a:solidFill>
              <a:ln w="936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6800" bIns="46800" anchor="ctr">
                <a:noAutofit/>
              </a:bodyPr>
              <a:p>
                <a:pPr algn="ct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2400" spc="-1" strike="noStrike">
                    <a:solidFill>
                      <a:srgbClr val="000000"/>
                    </a:solidFill>
                    <a:latin typeface="Times New Roman"/>
                  </a:rPr>
                  <a:t>cm</a:t>
                </a:r>
                <a:r>
                  <a:rPr b="0" lang="en-US" sz="2400" spc="-1" strike="noStrike" baseline="30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endParaRPr b="0" lang="en-US" sz="24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1117" name="Line 9"/>
              <p:cNvSpPr/>
              <p:nvPr/>
            </p:nvSpPr>
            <p:spPr>
              <a:xfrm>
                <a:off x="1844640" y="3159360"/>
                <a:ext cx="838080" cy="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  <p:sp>
            <p:nvSpPr>
              <p:cNvPr id="1118" name="Line 10"/>
              <p:cNvSpPr/>
              <p:nvPr/>
            </p:nvSpPr>
            <p:spPr>
              <a:xfrm>
                <a:off x="3825720" y="3159360"/>
                <a:ext cx="838440" cy="0"/>
              </a:xfrm>
              <a:prstGeom prst="line">
                <a:avLst/>
              </a:prstGeom>
              <a:ln w="9360">
                <a:solidFill>
                  <a:srgbClr val="000000"/>
                </a:solidFill>
                <a:miter/>
                <a:tailEnd len="med" type="triangle" w="med"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mc:AlternateContent>
          <mc:Choice xmlns:a14="http://schemas.microsoft.com/office/drawing/2010/main" Requires="a14">
            <p:sp>
              <p:nvSpPr>
                <p:cNvPr id="1119" name="Formula 11"/>
                <p:cNvSpPr txBox="1"/>
                <p:nvPr/>
              </p:nvSpPr>
              <p:spPr>
                <a:xfrm>
                  <a:off x="1920960" y="3387960"/>
                  <a:ext cx="761760" cy="6969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rPr>
                              <m:lit/>
                              <m:nor/>
                            </m:rPr>
                            <m:t xml:space="preserve">1000</m:t>
                          </m:r>
                          <m:r>
                            <m:rPr>
                              <m:lit/>
                              <m:nor/>
                            </m:rPr>
                            <m:t xml:space="preserve"> g</m:t>
                          </m:r>
                        </m:num>
                        <m:den>
                          <m:r>
                            <m:t xml:space="preserve">1</m:t>
                          </m:r>
                          <m:r>
                            <m:rPr>
                              <m:lit/>
                              <m:nor/>
                            </m:rPr>
                            <m:t xml:space="preserve"> kg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  <mc:AlternateContent>
          <mc:Choice xmlns:a14="http://schemas.microsoft.com/office/drawing/2010/main" Requires="a14">
            <p:sp>
              <p:nvSpPr>
                <p:cNvPr id="1120" name="Formula 12"/>
                <p:cNvSpPr txBox="1"/>
                <p:nvPr/>
              </p:nvSpPr>
              <p:spPr>
                <a:xfrm>
                  <a:off x="3786120" y="3372120"/>
                  <a:ext cx="843120" cy="730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sSup>
                            <m:e>
                              <m:r>
                                <m:rPr>
                                  <m:lit/>
                                  <m:nor/>
                                </m:rPr>
                                <m:t xml:space="preserve"> 1 cm</m:t>
                              </m:r>
                            </m:e>
                            <m:sup>
                              <m:r>
                                <m:t xml:space="preserve">3</m:t>
                              </m:r>
                            </m:sup>
                          </m:sSup>
                        </m:num>
                        <m:den>
                          <m:r>
                            <m:t xml:space="preserve">0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752 g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p:sp>
        <p:nvSpPr>
          <p:cNvPr id="1121" name="Freeform 13"/>
          <p:cNvSpPr/>
          <p:nvPr/>
        </p:nvSpPr>
        <p:spPr>
          <a:xfrm>
            <a:off x="1828800" y="4572000"/>
            <a:ext cx="533880" cy="533880"/>
          </a:xfrm>
          <a:custGeom>
            <a:avLst/>
            <a:gdLst/>
            <a:ahLst/>
            <a:rect l="0" t="0" r="r" b="b"/>
            <a:pathLst>
              <a:path w="1483" h="1483">
                <a:moveTo>
                  <a:pt x="0" y="1482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122" name="Freeform 14"/>
          <p:cNvSpPr/>
          <p:nvPr/>
        </p:nvSpPr>
        <p:spPr>
          <a:xfrm>
            <a:off x="3048120" y="4876560"/>
            <a:ext cx="533520" cy="533520"/>
          </a:xfrm>
          <a:custGeom>
            <a:avLst/>
            <a:gdLst/>
            <a:ahLst/>
            <a:rect l="0" t="0" r="r" b="b"/>
            <a:pathLst>
              <a:path w="1482" h="1482">
                <a:moveTo>
                  <a:pt x="0" y="1481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1123" name="Freeform 15"/>
          <p:cNvSpPr/>
          <p:nvPr/>
        </p:nvSpPr>
        <p:spPr>
          <a:xfrm>
            <a:off x="3429000" y="4419720"/>
            <a:ext cx="381240" cy="381240"/>
          </a:xfrm>
          <a:custGeom>
            <a:avLst/>
            <a:gdLst/>
            <a:ahLst/>
            <a:rect l="0" t="0" r="r" b="b"/>
            <a:pathLst>
              <a:path w="1059" h="1059">
                <a:moveTo>
                  <a:pt x="0" y="1058"/>
                </a:moveTo>
                <a:lnTo>
                  <a:pt x="1058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  <p:sp>
        <p:nvSpPr>
          <p:cNvPr id="1124" name="Freeform 16"/>
          <p:cNvSpPr/>
          <p:nvPr/>
        </p:nvSpPr>
        <p:spPr>
          <a:xfrm>
            <a:off x="5029200" y="4952520"/>
            <a:ext cx="381240" cy="381600"/>
          </a:xfrm>
          <a:custGeom>
            <a:avLst/>
            <a:gdLst/>
            <a:ahLst/>
            <a:rect l="0" t="0" r="r" b="b"/>
            <a:pathLst>
              <a:path w="1059" h="1060">
                <a:moveTo>
                  <a:pt x="0" y="1059"/>
                </a:moveTo>
                <a:lnTo>
                  <a:pt x="1058" y="0"/>
                </a:lnTo>
              </a:path>
            </a:pathLst>
          </a:custGeom>
          <a:ln w="28440">
            <a:solidFill>
              <a:srgbClr val="009900"/>
            </a:solidFill>
            <a:miter/>
          </a:ln>
        </p:spPr>
      </p:sp>
    </p:spTree>
  </p:cSld>
  <p:transition>
    <p:fade thruBlk="true"/>
  </p:transition>
  <p:timing>
    <p:tnLst>
      <p:par>
        <p:cTn id="1960" dur="indefinite" restart="never" nodeType="tmRoot">
          <p:childTnLst>
            <p:seq>
              <p:cTn id="1961" dur="indefinite" nodeType="mainSeq">
                <p:childTnLst>
                  <p:par>
                    <p:cTn id="1962" fill="hold">
                      <p:stCondLst>
                        <p:cond delay="indefinite"/>
                      </p:stCondLst>
                      <p:childTnLst>
                        <p:par>
                          <p:cTn id="1963" fill="hold">
                            <p:stCondLst>
                              <p:cond delay="0"/>
                            </p:stCondLst>
                            <p:childTnLst>
                              <p:par>
                                <p:cTn id="196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66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7" fill="hold">
                      <p:stCondLst>
                        <p:cond delay="indefinite"/>
                      </p:stCondLst>
                      <p:childTnLst>
                        <p:par>
                          <p:cTn id="1968" fill="hold">
                            <p:stCondLst>
                              <p:cond delay="0"/>
                            </p:stCondLst>
                            <p:childTnLst>
                              <p:par>
                                <p:cTn id="19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71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2" fill="hold">
                      <p:stCondLst>
                        <p:cond delay="indefinite"/>
                      </p:stCondLst>
                      <p:childTnLst>
                        <p:par>
                          <p:cTn id="1973" fill="hold">
                            <p:stCondLst>
                              <p:cond delay="0"/>
                            </p:stCondLst>
                            <p:childTnLst>
                              <p:par>
                                <p:cTn id="197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76" dur="5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7" fill="hold">
                            <p:stCondLst>
                              <p:cond delay="500"/>
                            </p:stCondLst>
                            <p:childTnLst>
                              <p:par>
                                <p:cTn id="197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80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82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84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5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6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988" dur="500"/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TextShape 1"/>
          <p:cNvSpPr txBox="1"/>
          <p:nvPr/>
        </p:nvSpPr>
        <p:spPr>
          <a:xfrm>
            <a:off x="380520" y="304560"/>
            <a:ext cx="853452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66ff"/>
                </a:solidFill>
                <a:latin typeface="Times New Roman"/>
              </a:rPr>
              <a:t>Practice—What Volume Does 100.0 g of Marble Occupy? (</a:t>
            </a:r>
            <a:r>
              <a:rPr b="0" i="1" lang="en-US" sz="3200" spc="-1" strike="noStrike">
                <a:solidFill>
                  <a:srgbClr val="9966ff"/>
                </a:solidFill>
                <a:latin typeface="Times New Roman"/>
              </a:rPr>
              <a:t>d</a:t>
            </a:r>
            <a:r>
              <a:rPr b="0" lang="en-US" sz="3200" spc="-1" strike="noStrike">
                <a:solidFill>
                  <a:srgbClr val="9966ff"/>
                </a:solidFill>
                <a:latin typeface="Times New Roman"/>
              </a:rPr>
              <a:t> = 4.00 g/cm</a:t>
            </a:r>
            <a:r>
              <a:rPr b="0" lang="en-US" sz="3200" spc="-1" strike="noStrike" baseline="30000">
                <a:solidFill>
                  <a:srgbClr val="9966ff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9966ff"/>
                </a:solidFill>
                <a:latin typeface="Times New Roman"/>
              </a:rPr>
              <a:t>)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TextShape 1"/>
          <p:cNvSpPr txBox="1"/>
          <p:nvPr/>
        </p:nvSpPr>
        <p:spPr>
          <a:xfrm>
            <a:off x="243000" y="43920"/>
            <a:ext cx="86868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lnSpc>
                <a:spcPct val="7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9966ff"/>
                </a:solidFill>
                <a:latin typeface="Times New Roman"/>
              </a:rPr>
              <a:t>What Volume Does 100.0 g of Marble Occupy?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27" name="CustomShape 2"/>
          <p:cNvSpPr/>
          <p:nvPr/>
        </p:nvSpPr>
        <p:spPr>
          <a:xfrm>
            <a:off x="5029200" y="6095880"/>
            <a:ext cx="4114800" cy="76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6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28" name="CustomShape 3"/>
          <p:cNvSpPr/>
          <p:nvPr/>
        </p:nvSpPr>
        <p:spPr>
          <a:xfrm>
            <a:off x="3581280" y="6173640"/>
            <a:ext cx="144792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29" name="CustomShape 4"/>
          <p:cNvSpPr/>
          <p:nvPr/>
        </p:nvSpPr>
        <p:spPr>
          <a:xfrm>
            <a:off x="0" y="6173640"/>
            <a:ext cx="358128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0" name="CustomShape 5"/>
          <p:cNvSpPr/>
          <p:nvPr/>
        </p:nvSpPr>
        <p:spPr>
          <a:xfrm>
            <a:off x="5029200" y="5486400"/>
            <a:ext cx="411480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25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25.0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1" name="CustomShape 6"/>
          <p:cNvSpPr/>
          <p:nvPr/>
        </p:nvSpPr>
        <p:spPr>
          <a:xfrm>
            <a:off x="3581280" y="5486400"/>
            <a:ext cx="144792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2" name="CustomShape 7"/>
          <p:cNvSpPr/>
          <p:nvPr/>
        </p:nvSpPr>
        <p:spPr>
          <a:xfrm>
            <a:off x="0" y="5486400"/>
            <a:ext cx="358128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3" name="CustomShape 8"/>
          <p:cNvSpPr/>
          <p:nvPr/>
        </p:nvSpPr>
        <p:spPr>
          <a:xfrm>
            <a:off x="5029200" y="4191120"/>
            <a:ext cx="4114800" cy="10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4" name="CustomShape 9"/>
          <p:cNvSpPr/>
          <p:nvPr/>
        </p:nvSpPr>
        <p:spPr>
          <a:xfrm>
            <a:off x="3505320" y="3886200"/>
            <a:ext cx="205740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5" name="CustomShape 10"/>
          <p:cNvSpPr/>
          <p:nvPr/>
        </p:nvSpPr>
        <p:spPr>
          <a:xfrm>
            <a:off x="0" y="3809880"/>
            <a:ext cx="358128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6" name="CustomShape 11"/>
          <p:cNvSpPr/>
          <p:nvPr/>
        </p:nvSpPr>
        <p:spPr>
          <a:xfrm>
            <a:off x="5029200" y="2819520"/>
            <a:ext cx="411480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37" name="CustomShape 12"/>
          <p:cNvSpPr/>
          <p:nvPr/>
        </p:nvSpPr>
        <p:spPr>
          <a:xfrm>
            <a:off x="3581280" y="2819520"/>
            <a:ext cx="144792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8" name="CustomShape 13"/>
          <p:cNvSpPr/>
          <p:nvPr/>
        </p:nvSpPr>
        <p:spPr>
          <a:xfrm>
            <a:off x="0" y="2819520"/>
            <a:ext cx="358128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39" name="CustomShape 14"/>
          <p:cNvSpPr/>
          <p:nvPr/>
        </p:nvSpPr>
        <p:spPr>
          <a:xfrm>
            <a:off x="3429000" y="2057400"/>
            <a:ext cx="160020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CF &amp; Equation: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0" name="CustomShape 15"/>
          <p:cNvSpPr/>
          <p:nvPr/>
        </p:nvSpPr>
        <p:spPr>
          <a:xfrm>
            <a:off x="0" y="2209680"/>
            <a:ext cx="3581280" cy="74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lnSpc>
                <a:spcPct val="80000"/>
              </a:lnSpc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Conv. Factor and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Equation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1" name="CustomShape 16"/>
          <p:cNvSpPr/>
          <p:nvPr/>
        </p:nvSpPr>
        <p:spPr>
          <a:xfrm>
            <a:off x="5029200" y="1454040"/>
            <a:ext cx="411480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2" name="CustomShape 17"/>
          <p:cNvSpPr/>
          <p:nvPr/>
        </p:nvSpPr>
        <p:spPr>
          <a:xfrm>
            <a:off x="3581280" y="144792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3" name="CustomShape 18"/>
          <p:cNvSpPr/>
          <p:nvPr/>
        </p:nvSpPr>
        <p:spPr>
          <a:xfrm>
            <a:off x="0" y="1454040"/>
            <a:ext cx="358128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4" name="CustomShape 19"/>
          <p:cNvSpPr/>
          <p:nvPr/>
        </p:nvSpPr>
        <p:spPr>
          <a:xfrm>
            <a:off x="5029200" y="685800"/>
            <a:ext cx="411480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=100.0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5" name="CustomShape 20"/>
          <p:cNvSpPr/>
          <p:nvPr/>
        </p:nvSpPr>
        <p:spPr>
          <a:xfrm>
            <a:off x="3581280" y="68580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6" name="CustomShape 21"/>
          <p:cNvSpPr/>
          <p:nvPr/>
        </p:nvSpPr>
        <p:spPr>
          <a:xfrm>
            <a:off x="0" y="685800"/>
            <a:ext cx="358128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280800" indent="-28080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7" name="Line 22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48" name="Line 23"/>
          <p:cNvSpPr/>
          <p:nvPr/>
        </p:nvSpPr>
        <p:spPr>
          <a:xfrm>
            <a:off x="0" y="14540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49" name="Line 24"/>
          <p:cNvSpPr/>
          <p:nvPr/>
        </p:nvSpPr>
        <p:spPr>
          <a:xfrm>
            <a:off x="0" y="68580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0" name="Line 25"/>
          <p:cNvSpPr/>
          <p:nvPr/>
        </p:nvSpPr>
        <p:spPr>
          <a:xfrm>
            <a:off x="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1" name="Line 26"/>
          <p:cNvSpPr/>
          <p:nvPr/>
        </p:nvSpPr>
        <p:spPr>
          <a:xfrm>
            <a:off x="3581280" y="685800"/>
            <a:ext cx="0" cy="6172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2" name="Line 27"/>
          <p:cNvSpPr/>
          <p:nvPr/>
        </p:nvSpPr>
        <p:spPr>
          <a:xfrm>
            <a:off x="914400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3" name="Line 28"/>
          <p:cNvSpPr/>
          <p:nvPr/>
        </p:nvSpPr>
        <p:spPr>
          <a:xfrm>
            <a:off x="0" y="21337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4" name="Line 29"/>
          <p:cNvSpPr/>
          <p:nvPr/>
        </p:nvSpPr>
        <p:spPr>
          <a:xfrm>
            <a:off x="0" y="28195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5" name="Line 30"/>
          <p:cNvSpPr/>
          <p:nvPr/>
        </p:nvSpPr>
        <p:spPr>
          <a:xfrm>
            <a:off x="0" y="38098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6" name="Line 31"/>
          <p:cNvSpPr/>
          <p:nvPr/>
        </p:nvSpPr>
        <p:spPr>
          <a:xfrm>
            <a:off x="0" y="5486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7" name="Line 32"/>
          <p:cNvSpPr/>
          <p:nvPr/>
        </p:nvSpPr>
        <p:spPr>
          <a:xfrm>
            <a:off x="0" y="61736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8" name="Line 33"/>
          <p:cNvSpPr/>
          <p:nvPr/>
        </p:nvSpPr>
        <p:spPr>
          <a:xfrm>
            <a:off x="5029200" y="685800"/>
            <a:ext cx="4680" cy="31226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59" name="Line 34"/>
          <p:cNvSpPr/>
          <p:nvPr/>
        </p:nvSpPr>
        <p:spPr>
          <a:xfrm>
            <a:off x="5064120" y="5495760"/>
            <a:ext cx="1440" cy="1346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60" name="CustomShape 35"/>
          <p:cNvSpPr/>
          <p:nvPr/>
        </p:nvSpPr>
        <p:spPr>
          <a:xfrm>
            <a:off x="7842600" y="68580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1" name="CustomShape 36"/>
          <p:cNvSpPr/>
          <p:nvPr/>
        </p:nvSpPr>
        <p:spPr>
          <a:xfrm>
            <a:off x="6014880" y="5791320"/>
            <a:ext cx="2219760" cy="39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3 significant figures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162" name="Group 37"/>
          <p:cNvGrpSpPr/>
          <p:nvPr/>
        </p:nvGrpSpPr>
        <p:grpSpPr>
          <a:xfrm>
            <a:off x="6095880" y="2819520"/>
            <a:ext cx="1904760" cy="533160"/>
            <a:chOff x="6095880" y="2819520"/>
            <a:chExt cx="1904760" cy="533160"/>
          </a:xfrm>
        </p:grpSpPr>
        <p:sp>
          <p:nvSpPr>
            <p:cNvPr id="1163" name="CustomShape 38"/>
            <p:cNvSpPr/>
            <p:nvPr/>
          </p:nvSpPr>
          <p:spPr>
            <a:xfrm>
              <a:off x="6095880" y="2819520"/>
              <a:ext cx="781560" cy="533160"/>
            </a:xfrm>
            <a:custGeom>
              <a:avLst/>
              <a:gdLst/>
              <a:ahLst/>
              <a:rect l="0" t="0" r="r" b="b"/>
              <a:pathLst>
                <a:path w="2173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1801" y="1482"/>
                  </a:lnTo>
                  <a:lnTo>
                    <a:pt x="1802" y="1482"/>
                  </a:lnTo>
                  <a:cubicBezTo>
                    <a:pt x="1867" y="1482"/>
                    <a:pt x="1930" y="1465"/>
                    <a:pt x="1987" y="1432"/>
                  </a:cubicBezTo>
                  <a:cubicBezTo>
                    <a:pt x="2043" y="1400"/>
                    <a:pt x="2090" y="1353"/>
                    <a:pt x="2122" y="1297"/>
                  </a:cubicBezTo>
                  <a:cubicBezTo>
                    <a:pt x="2155" y="1240"/>
                    <a:pt x="2172" y="1177"/>
                    <a:pt x="2172" y="1112"/>
                  </a:cubicBezTo>
                  <a:lnTo>
                    <a:pt x="2172" y="370"/>
                  </a:lnTo>
                  <a:lnTo>
                    <a:pt x="2172" y="371"/>
                  </a:lnTo>
                  <a:lnTo>
                    <a:pt x="2172" y="371"/>
                  </a:lnTo>
                  <a:cubicBezTo>
                    <a:pt x="2172" y="305"/>
                    <a:pt x="2155" y="242"/>
                    <a:pt x="2122" y="185"/>
                  </a:cubicBezTo>
                  <a:cubicBezTo>
                    <a:pt x="2090" y="129"/>
                    <a:pt x="2043" y="82"/>
                    <a:pt x="1987" y="50"/>
                  </a:cubicBezTo>
                  <a:cubicBezTo>
                    <a:pt x="1930" y="17"/>
                    <a:pt x="1867" y="0"/>
                    <a:pt x="1802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i="1" lang="en-US" sz="2400" spc="-1" strike="noStrike">
                  <a:solidFill>
                    <a:srgbClr val="6600cc"/>
                  </a:solidFill>
                  <a:latin typeface="Times New Roman"/>
                </a:rPr>
                <a:t>m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1164" name="CustomShape 39"/>
            <p:cNvSpPr/>
            <p:nvPr/>
          </p:nvSpPr>
          <p:spPr>
            <a:xfrm>
              <a:off x="6877440" y="3029760"/>
              <a:ext cx="527400" cy="160200"/>
            </a:xfrm>
            <a:custGeom>
              <a:avLst/>
              <a:gdLst/>
              <a:ahLst/>
              <a:rect l="0" t="0" r="r" b="b"/>
              <a:pathLst>
                <a:path w="1467" h="447">
                  <a:moveTo>
                    <a:pt x="0" y="335"/>
                  </a:moveTo>
                  <a:lnTo>
                    <a:pt x="1099" y="335"/>
                  </a:lnTo>
                  <a:lnTo>
                    <a:pt x="1099" y="446"/>
                  </a:lnTo>
                  <a:lnTo>
                    <a:pt x="1466" y="223"/>
                  </a:lnTo>
                  <a:lnTo>
                    <a:pt x="1099" y="0"/>
                  </a:lnTo>
                  <a:lnTo>
                    <a:pt x="1099" y="112"/>
                  </a:lnTo>
                  <a:lnTo>
                    <a:pt x="0" y="112"/>
                  </a:lnTo>
                  <a:lnTo>
                    <a:pt x="0" y="335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65" name="CustomShape 40"/>
            <p:cNvSpPr/>
            <p:nvPr/>
          </p:nvSpPr>
          <p:spPr>
            <a:xfrm>
              <a:off x="7387200" y="2819520"/>
              <a:ext cx="613440" cy="533160"/>
            </a:xfrm>
            <a:custGeom>
              <a:avLst/>
              <a:gdLst/>
              <a:ahLst/>
              <a:rect l="0" t="0" r="r" b="b"/>
              <a:pathLst>
                <a:path w="1706" h="1483">
                  <a:moveTo>
                    <a:pt x="370" y="0"/>
                  </a:moveTo>
                  <a:lnTo>
                    <a:pt x="371" y="0"/>
                  </a:lnTo>
                  <a:cubicBezTo>
                    <a:pt x="305" y="0"/>
                    <a:pt x="242" y="17"/>
                    <a:pt x="185" y="50"/>
                  </a:cubicBezTo>
                  <a:cubicBezTo>
                    <a:pt x="129" y="82"/>
                    <a:pt x="82" y="129"/>
                    <a:pt x="50" y="185"/>
                  </a:cubicBezTo>
                  <a:cubicBezTo>
                    <a:pt x="17" y="242"/>
                    <a:pt x="0" y="305"/>
                    <a:pt x="0" y="371"/>
                  </a:cubicBezTo>
                  <a:lnTo>
                    <a:pt x="0" y="1111"/>
                  </a:lnTo>
                  <a:lnTo>
                    <a:pt x="0" y="1112"/>
                  </a:lnTo>
                  <a:cubicBezTo>
                    <a:pt x="0" y="1177"/>
                    <a:pt x="17" y="1240"/>
                    <a:pt x="50" y="1297"/>
                  </a:cubicBezTo>
                  <a:cubicBezTo>
                    <a:pt x="82" y="1353"/>
                    <a:pt x="129" y="1400"/>
                    <a:pt x="185" y="1432"/>
                  </a:cubicBezTo>
                  <a:cubicBezTo>
                    <a:pt x="242" y="1465"/>
                    <a:pt x="305" y="1482"/>
                    <a:pt x="371" y="1482"/>
                  </a:cubicBezTo>
                  <a:lnTo>
                    <a:pt x="1334" y="1482"/>
                  </a:lnTo>
                  <a:lnTo>
                    <a:pt x="1335" y="1482"/>
                  </a:lnTo>
                  <a:cubicBezTo>
                    <a:pt x="1400" y="1482"/>
                    <a:pt x="1463" y="1465"/>
                    <a:pt x="1520" y="1432"/>
                  </a:cubicBezTo>
                  <a:cubicBezTo>
                    <a:pt x="1576" y="1400"/>
                    <a:pt x="1623" y="1353"/>
                    <a:pt x="1655" y="1297"/>
                  </a:cubicBezTo>
                  <a:cubicBezTo>
                    <a:pt x="1688" y="1240"/>
                    <a:pt x="1705" y="1177"/>
                    <a:pt x="1705" y="1112"/>
                  </a:cubicBezTo>
                  <a:lnTo>
                    <a:pt x="1705" y="370"/>
                  </a:lnTo>
                  <a:lnTo>
                    <a:pt x="1705" y="371"/>
                  </a:lnTo>
                  <a:lnTo>
                    <a:pt x="1705" y="371"/>
                  </a:lnTo>
                  <a:cubicBezTo>
                    <a:pt x="1705" y="305"/>
                    <a:pt x="1688" y="242"/>
                    <a:pt x="1655" y="185"/>
                  </a:cubicBezTo>
                  <a:cubicBezTo>
                    <a:pt x="1623" y="129"/>
                    <a:pt x="1576" y="82"/>
                    <a:pt x="1520" y="50"/>
                  </a:cubicBezTo>
                  <a:cubicBezTo>
                    <a:pt x="1463" y="17"/>
                    <a:pt x="1400" y="0"/>
                    <a:pt x="1335" y="0"/>
                  </a:cubicBezTo>
                  <a:lnTo>
                    <a:pt x="370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i="1" lang="en-US" sz="2400" spc="-1" strike="noStrike">
                  <a:solidFill>
                    <a:srgbClr val="6600cc"/>
                  </a:solidFill>
                  <a:latin typeface="Times New Roman"/>
                </a:rPr>
                <a:t>V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  <mc:AlternateContent>
        <mc:Choice xmlns:a14="http://schemas.microsoft.com/office/drawing/2010/main" Requires="a14">
          <p:sp>
            <p:nvSpPr>
              <p:cNvPr id="1166" name="Formula 41"/>
              <p:cNvSpPr txBox="1"/>
              <p:nvPr/>
            </p:nvSpPr>
            <p:spPr>
              <a:xfrm>
                <a:off x="6824520" y="3200400"/>
                <a:ext cx="677880" cy="609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167" name="Formula 42"/>
              <p:cNvSpPr txBox="1"/>
              <p:nvPr/>
            </p:nvSpPr>
            <p:spPr>
              <a:xfrm>
                <a:off x="4510080" y="4048200"/>
                <a:ext cx="4468680" cy="12700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100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 g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25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1168" name="CustomShape 43"/>
          <p:cNvSpPr/>
          <p:nvPr/>
        </p:nvSpPr>
        <p:spPr>
          <a:xfrm>
            <a:off x="6483960" y="2209680"/>
            <a:ext cx="1958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4.00 g = 1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9" name="Line 44"/>
          <p:cNvSpPr/>
          <p:nvPr/>
        </p:nvSpPr>
        <p:spPr>
          <a:xfrm flipV="1">
            <a:off x="5486400" y="4647960"/>
            <a:ext cx="380880" cy="228600"/>
          </a:xfrm>
          <a:prstGeom prst="line">
            <a:avLst/>
          </a:prstGeom>
          <a:ln w="2844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70" name="Line 45"/>
          <p:cNvSpPr/>
          <p:nvPr/>
        </p:nvSpPr>
        <p:spPr>
          <a:xfrm flipV="1">
            <a:off x="6934320" y="4952520"/>
            <a:ext cx="380880" cy="228600"/>
          </a:xfrm>
          <a:prstGeom prst="line">
            <a:avLst/>
          </a:prstGeom>
          <a:ln w="2844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71" name="CustomShape 46"/>
          <p:cNvSpPr/>
          <p:nvPr/>
        </p:nvSpPr>
        <p:spPr>
          <a:xfrm>
            <a:off x="5258160" y="220968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989" dur="indefinite" restart="never" nodeType="tmRoot">
          <p:childTnLst>
            <p:seq>
              <p:cTn id="1990" dur="indefinite" nodeType="mainSeq">
                <p:childTnLst>
                  <p:par>
                    <p:cTn id="1991" fill="hold">
                      <p:stCondLst>
                        <p:cond delay="indefinite"/>
                      </p:stCondLst>
                      <p:childTnLst>
                        <p:par>
                          <p:cTn id="1992" fill="hold">
                            <p:stCondLst>
                              <p:cond delay="0"/>
                            </p:stCondLst>
                            <p:childTnLst>
                              <p:par>
                                <p:cTn id="199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95" dur="500"/>
                                        <p:tgtEl>
                                          <p:spTgt spid="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6" fill="hold">
                            <p:stCondLst>
                              <p:cond delay="500"/>
                            </p:stCondLst>
                            <p:childTnLst>
                              <p:par>
                                <p:cTn id="1997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99" dur="500"/>
                                        <p:tgtEl>
                                          <p:spTgt spid="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0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1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03" dur="500"/>
                                        <p:tgtEl>
                                          <p:spTgt spid="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6600cc"/>
                </a:solidFill>
                <a:latin typeface="Times New Roman"/>
              </a:rPr>
              <a:t>Example 2.17—Density as a Conversion Factor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 2.17: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4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5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76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= 55.9 kg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32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= 57.2 L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78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density,  g/cm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9" name="TextShape 3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55.9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57.2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0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81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Design a solution map: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2" name="TextShape 3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55.9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57.2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3" name="CustomShape 4"/>
          <p:cNvSpPr/>
          <p:nvPr/>
        </p:nvSpPr>
        <p:spPr>
          <a:xfrm>
            <a:off x="3132360" y="3378240"/>
            <a:ext cx="27759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             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4" name="Line 5"/>
          <p:cNvSpPr/>
          <p:nvPr/>
        </p:nvSpPr>
        <p:spPr>
          <a:xfrm>
            <a:off x="4267080" y="3657600"/>
            <a:ext cx="114300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185" name="Formula 6"/>
              <p:cNvSpPr txBox="1"/>
              <p:nvPr/>
            </p:nvSpPr>
            <p:spPr>
              <a:xfrm>
                <a:off x="4038480" y="3886200"/>
                <a:ext cx="1295640" cy="10605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87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Mass: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kg = 1000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Volume: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mL = 0.001 L;  1 mL = 1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88" name="TextShape 3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55.9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57.2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89" name="Formula 4"/>
              <p:cNvSpPr txBox="1"/>
              <p:nvPr/>
            </p:nvSpPr>
            <p:spPr>
              <a:xfrm>
                <a:off x="5867280" y="1600200"/>
                <a:ext cx="952560" cy="7081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304920" y="60912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Writing a Number in Standard Form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685800" y="1676520"/>
            <a:ext cx="7772400" cy="44956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 x 10</a:t>
            </a:r>
            <a:r>
              <a:rPr b="0" lang="en-US" sz="3200" spc="-1" strike="noStrike" baseline="50000">
                <a:solidFill>
                  <a:srgbClr val="ff0000"/>
                </a:solidFill>
                <a:latin typeface="Times New Roman"/>
              </a:rPr>
              <a:t>-6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Since the exponent is -6, make the number smaller by moving the decimal point to the left 6 places.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you run out of digits to move around, add zeros.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Add a zero in front of the decimal point for decimal numbers.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90000"/>
              </a:lnSpc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000 001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234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8" name="" descr=""/>
          <p:cNvPicPr/>
          <p:nvPr/>
        </p:nvPicPr>
        <p:blipFill>
          <a:blip r:embed="rId1"/>
          <a:stretch/>
        </p:blipFill>
        <p:spPr>
          <a:xfrm>
            <a:off x="4721400" y="5715000"/>
            <a:ext cx="239400" cy="131760"/>
          </a:xfrm>
          <a:prstGeom prst="rect">
            <a:avLst/>
          </a:prstGeom>
          <a:ln>
            <a:noFill/>
          </a:ln>
        </p:spPr>
      </p:pic>
      <p:sp>
        <p:nvSpPr>
          <p:cNvPr id="99" name="CustomShape 3"/>
          <p:cNvSpPr/>
          <p:nvPr/>
        </p:nvSpPr>
        <p:spPr>
          <a:xfrm>
            <a:off x="3196440" y="5715000"/>
            <a:ext cx="2529360" cy="5814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32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000 001 234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4495680" y="5715000"/>
            <a:ext cx="239760" cy="131760"/>
          </a:xfrm>
          <a:prstGeom prst="rect">
            <a:avLst/>
          </a:prstGeom>
          <a:ln>
            <a:noFill/>
          </a:ln>
        </p:spPr>
      </p:pic>
      <p:pic>
        <p:nvPicPr>
          <p:cNvPr id="101" name="" descr=""/>
          <p:cNvPicPr/>
          <p:nvPr/>
        </p:nvPicPr>
        <p:blipFill>
          <a:blip r:embed="rId3"/>
          <a:stretch/>
        </p:blipFill>
        <p:spPr>
          <a:xfrm>
            <a:off x="4267080" y="5715000"/>
            <a:ext cx="239760" cy="131760"/>
          </a:xfrm>
          <a:prstGeom prst="rect">
            <a:avLst/>
          </a:prstGeom>
          <a:ln>
            <a:noFill/>
          </a:ln>
        </p:spPr>
      </p:pic>
      <p:pic>
        <p:nvPicPr>
          <p:cNvPr id="102" name="" descr=""/>
          <p:cNvPicPr/>
          <p:nvPr/>
        </p:nvPicPr>
        <p:blipFill>
          <a:blip r:embed="rId4"/>
          <a:stretch/>
        </p:blipFill>
        <p:spPr>
          <a:xfrm>
            <a:off x="3962520" y="5715000"/>
            <a:ext cx="239760" cy="13176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5"/>
          <a:stretch/>
        </p:blipFill>
        <p:spPr>
          <a:xfrm>
            <a:off x="3733920" y="5715000"/>
            <a:ext cx="239760" cy="13176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6"/>
          <a:stretch/>
        </p:blipFill>
        <p:spPr>
          <a:xfrm>
            <a:off x="3505320" y="5715000"/>
            <a:ext cx="239760" cy="13176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301" dur="indefinite" restart="never" nodeType="tmRoot">
          <p:childTnLst>
            <p:seq>
              <p:cTn id="302" dur="indefinite" nodeType="mainSeq">
                <p:childTnLst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7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2" dur="500"/>
                                        <p:tgtEl>
                                          <p:spTgt spid="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5" dur="500"/>
                                        <p:tgtEl>
                                          <p:spTgt spid="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8" dur="500"/>
                                        <p:tgtEl>
                                          <p:spTgt spid="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3" dur="500"/>
                                        <p:tgtEl>
                                          <p:spTgt spid="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nodeType="click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500"/>
                            </p:stCondLst>
                            <p:childTnLst>
                              <p:par>
                                <p:cTn id="330" nodeType="after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34" nodeType="after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3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38" nodeType="after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2000"/>
                            </p:stCondLst>
                            <p:childTnLst>
                              <p:par>
                                <p:cTn id="342" nodeType="after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2500"/>
                            </p:stCondLst>
                            <p:childTnLst>
                              <p:par>
                                <p:cTn id="346" nodeType="after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34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TextShape 1"/>
          <p:cNvSpPr txBox="1"/>
          <p:nvPr/>
        </p:nvSpPr>
        <p:spPr>
          <a:xfrm>
            <a:off x="-360" y="-360"/>
            <a:ext cx="3886200" cy="30481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191" name="TextShape 2"/>
          <p:cNvSpPr txBox="1"/>
          <p:nvPr/>
        </p:nvSpPr>
        <p:spPr>
          <a:xfrm>
            <a:off x="0" y="3047760"/>
            <a:ext cx="9144000" cy="38098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Mass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units.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0500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Volume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units.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2" name="Line 3"/>
          <p:cNvSpPr/>
          <p:nvPr/>
        </p:nvSpPr>
        <p:spPr>
          <a:xfrm>
            <a:off x="3962520" y="3886200"/>
            <a:ext cx="76176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193" name="CustomShape 4"/>
          <p:cNvSpPr/>
          <p:nvPr/>
        </p:nvSpPr>
        <p:spPr>
          <a:xfrm>
            <a:off x="2743200" y="3657600"/>
            <a:ext cx="914400" cy="38088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4" name="CustomShape 5"/>
          <p:cNvSpPr/>
          <p:nvPr/>
        </p:nvSpPr>
        <p:spPr>
          <a:xfrm>
            <a:off x="4952880" y="3657600"/>
            <a:ext cx="914400" cy="38088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5" name="TextShape 6"/>
          <p:cNvSpPr txBox="1"/>
          <p:nvPr/>
        </p:nvSpPr>
        <p:spPr>
          <a:xfrm>
            <a:off x="3885840" y="-360"/>
            <a:ext cx="5257800" cy="30481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74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= 55.9 kg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V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= 57.2 L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0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i="1" lang="en-US" sz="20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Conversion Factors: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kg = 1000 g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mL = 0.001 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mL = 1 cm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196" name="Formula 7"/>
              <p:cNvSpPr txBox="1"/>
              <p:nvPr/>
            </p:nvSpPr>
            <p:spPr>
              <a:xfrm>
                <a:off x="5911920" y="1716120"/>
                <a:ext cx="565200" cy="531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1197" name="Formula 8"/>
              <p:cNvSpPr txBox="1"/>
              <p:nvPr/>
            </p:nvSpPr>
            <p:spPr>
              <a:xfrm>
                <a:off x="3809880" y="3962520"/>
                <a:ext cx="1054080" cy="939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1000</m:t>
                        </m:r>
                        <m:r>
                          <m:rPr>
                            <m:lit/>
                            <m:nor/>
                          </m:rPr>
                          <m:t xml:space="preserve">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kg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198" name="CustomShape 9"/>
          <p:cNvSpPr/>
          <p:nvPr/>
        </p:nvSpPr>
        <p:spPr>
          <a:xfrm>
            <a:off x="1447920" y="5410080"/>
            <a:ext cx="914400" cy="38124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99" name="CustomShape 10"/>
          <p:cNvSpPr/>
          <p:nvPr/>
        </p:nvSpPr>
        <p:spPr>
          <a:xfrm>
            <a:off x="3657600" y="5410080"/>
            <a:ext cx="914400" cy="381240"/>
          </a:xfrm>
          <a:prstGeom prst="rect">
            <a:avLst/>
          </a:prstGeom>
          <a:gradFill rotWithShape="0">
            <a:gsLst>
              <a:gs pos="0">
                <a:srgbClr val="fefeee"/>
              </a:gs>
              <a:gs pos="100000">
                <a:srgbClr val="ffff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00" name="Formula 11"/>
              <p:cNvSpPr txBox="1"/>
              <p:nvPr/>
            </p:nvSpPr>
            <p:spPr>
              <a:xfrm>
                <a:off x="2743200" y="5743440"/>
                <a:ext cx="882720" cy="666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 mL</m:t>
                        </m:r>
                      </m:num>
                      <m:den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01" name="Line 12"/>
          <p:cNvSpPr/>
          <p:nvPr/>
        </p:nvSpPr>
        <p:spPr>
          <a:xfrm>
            <a:off x="2666880" y="5562720"/>
            <a:ext cx="76212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202" name="CustomShape 13"/>
          <p:cNvSpPr/>
          <p:nvPr/>
        </p:nvSpPr>
        <p:spPr>
          <a:xfrm>
            <a:off x="5791320" y="5410080"/>
            <a:ext cx="914400" cy="38124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3" name="Line 14"/>
          <p:cNvSpPr/>
          <p:nvPr/>
        </p:nvSpPr>
        <p:spPr>
          <a:xfrm>
            <a:off x="4800600" y="5562720"/>
            <a:ext cx="762120" cy="0"/>
          </a:xfrm>
          <a:prstGeom prst="line">
            <a:avLst/>
          </a:prstGeom>
          <a:ln w="9360">
            <a:solidFill>
              <a:srgbClr val="000000"/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1204" name="Formula 15"/>
              <p:cNvSpPr txBox="1"/>
              <p:nvPr/>
            </p:nvSpPr>
            <p:spPr>
              <a:xfrm>
                <a:off x="4800600" y="5638680"/>
                <a:ext cx="758880" cy="8049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1205" name="Formula 1"/>
              <p:cNvSpPr txBox="1"/>
              <p:nvPr/>
            </p:nvSpPr>
            <p:spPr>
              <a:xfrm>
                <a:off x="2362320" y="3962520"/>
                <a:ext cx="3124080" cy="1044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55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9 kg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1000 g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g</m:t>
                    </m:r>
                  </m:oMath>
                </a14:m>
              </a:p>
            </p:txBody>
          </p:sp>
        </mc:Choice>
        <mc:Fallback/>
      </mc:AlternateContent>
      <p:sp>
        <p:nvSpPr>
          <p:cNvPr id="1206" name="TextShape 2"/>
          <p:cNvSpPr txBox="1"/>
          <p:nvPr/>
        </p:nvSpPr>
        <p:spPr>
          <a:xfrm>
            <a:off x="-360" y="0"/>
            <a:ext cx="426708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207" name="TextShape 3"/>
          <p:cNvSpPr txBox="1"/>
          <p:nvPr/>
        </p:nvSpPr>
        <p:spPr>
          <a:xfrm>
            <a:off x="0" y="3276720"/>
            <a:ext cx="9144000" cy="3581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208" name="Group 4"/>
          <p:cNvGrpSpPr/>
          <p:nvPr/>
        </p:nvGrpSpPr>
        <p:grpSpPr>
          <a:xfrm>
            <a:off x="3200040" y="4343400"/>
            <a:ext cx="1295640" cy="609480"/>
            <a:chOff x="3200040" y="4343400"/>
            <a:chExt cx="1295640" cy="609480"/>
          </a:xfrm>
        </p:grpSpPr>
        <p:sp>
          <p:nvSpPr>
            <p:cNvPr id="1209" name="Line 5"/>
            <p:cNvSpPr/>
            <p:nvPr/>
          </p:nvSpPr>
          <p:spPr>
            <a:xfrm flipH="1">
              <a:off x="3200040" y="434340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10" name="Line 6"/>
            <p:cNvSpPr/>
            <p:nvPr/>
          </p:nvSpPr>
          <p:spPr>
            <a:xfrm flipH="1">
              <a:off x="4191120" y="4648320"/>
              <a:ext cx="30456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211" name="CustomShape 7"/>
          <p:cNvSpPr/>
          <p:nvPr/>
        </p:nvSpPr>
        <p:spPr>
          <a:xfrm>
            <a:off x="2905200" y="5105520"/>
            <a:ext cx="21744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5.59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g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2" name="TextShape 8"/>
          <p:cNvSpPr txBox="1"/>
          <p:nvPr/>
        </p:nvSpPr>
        <p:spPr>
          <a:xfrm>
            <a:off x="4266720" y="0"/>
            <a:ext cx="487692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55.9 kg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57.2 L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13" name="Formula 9"/>
              <p:cNvSpPr txBox="1"/>
              <p:nvPr/>
            </p:nvSpPr>
            <p:spPr>
              <a:xfrm>
                <a:off x="5943600" y="2286000"/>
                <a:ext cx="1028880" cy="747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2004" dur="indefinite" restart="never" nodeType="tmRoot">
          <p:childTnLst>
            <p:seq>
              <p:cTn id="2005" dur="indefinite" nodeType="mainSeq">
                <p:childTnLst>
                  <p:par>
                    <p:cTn id="2006" fill="hold">
                      <p:stCondLst>
                        <p:cond delay="indefinite"/>
                      </p:stCondLst>
                      <p:childTnLst>
                        <p:par>
                          <p:cTn id="2007" fill="hold">
                            <p:stCondLst>
                              <p:cond delay="0"/>
                            </p:stCondLst>
                            <p:childTnLst>
                              <p:par>
                                <p:cTn id="2008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010" dur="50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1" fill="hold">
                      <p:stCondLst>
                        <p:cond delay="indefinite"/>
                      </p:stCondLst>
                      <p:childTnLst>
                        <p:par>
                          <p:cTn id="2012" fill="hold">
                            <p:stCondLst>
                              <p:cond delay="0"/>
                            </p:stCondLst>
                            <p:childTnLst>
                              <p:par>
                                <p:cTn id="20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15" dur="500"/>
                                        <p:tgtEl>
                                          <p:spTgt spid="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1214" name="Formula 1"/>
              <p:cNvSpPr txBox="1"/>
              <p:nvPr/>
            </p:nvSpPr>
            <p:spPr>
              <a:xfrm>
                <a:off x="1447920" y="4038480"/>
                <a:ext cx="4952880" cy="1092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57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 L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num>
                      <m:den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001 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den>
                    </m:f>
                    <m:r>
                      <m:t xml:space="preserve">=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cm</m:t>
                        </m:r>
                      </m:e>
                      <m:sup>
                        <m:r>
                          <m:t xml:space="preserve">3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1215" name="TextShape 2"/>
          <p:cNvSpPr txBox="1"/>
          <p:nvPr/>
        </p:nvSpPr>
        <p:spPr>
          <a:xfrm>
            <a:off x="-360" y="0"/>
            <a:ext cx="426708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216" name="TextShape 3"/>
          <p:cNvSpPr txBox="1"/>
          <p:nvPr/>
        </p:nvSpPr>
        <p:spPr>
          <a:xfrm>
            <a:off x="0" y="3276720"/>
            <a:ext cx="9144000" cy="3581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05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7" name="CustomShape 4"/>
          <p:cNvSpPr/>
          <p:nvPr/>
        </p:nvSpPr>
        <p:spPr>
          <a:xfrm>
            <a:off x="2362320" y="5334120"/>
            <a:ext cx="27432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5.72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218" name="Group 5"/>
          <p:cNvGrpSpPr/>
          <p:nvPr/>
        </p:nvGrpSpPr>
        <p:grpSpPr>
          <a:xfrm>
            <a:off x="2209320" y="4495680"/>
            <a:ext cx="1829160" cy="609840"/>
            <a:chOff x="2209320" y="4495680"/>
            <a:chExt cx="1829160" cy="609840"/>
          </a:xfrm>
        </p:grpSpPr>
        <p:sp>
          <p:nvSpPr>
            <p:cNvPr id="1219" name="Line 6"/>
            <p:cNvSpPr/>
            <p:nvPr/>
          </p:nvSpPr>
          <p:spPr>
            <a:xfrm flipH="1">
              <a:off x="2209320" y="449568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0" name="Line 7"/>
            <p:cNvSpPr/>
            <p:nvPr/>
          </p:nvSpPr>
          <p:spPr>
            <a:xfrm flipH="1">
              <a:off x="3733920" y="4800600"/>
              <a:ext cx="30456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221" name="Group 8"/>
          <p:cNvGrpSpPr/>
          <p:nvPr/>
        </p:nvGrpSpPr>
        <p:grpSpPr>
          <a:xfrm>
            <a:off x="3428640" y="4267080"/>
            <a:ext cx="1676520" cy="838440"/>
            <a:chOff x="3428640" y="4267080"/>
            <a:chExt cx="1676520" cy="838440"/>
          </a:xfrm>
        </p:grpSpPr>
        <p:sp>
          <p:nvSpPr>
            <p:cNvPr id="1222" name="Line 9"/>
            <p:cNvSpPr/>
            <p:nvPr/>
          </p:nvSpPr>
          <p:spPr>
            <a:xfrm flipH="1">
              <a:off x="3428640" y="426708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3" name="Line 10"/>
            <p:cNvSpPr/>
            <p:nvPr/>
          </p:nvSpPr>
          <p:spPr>
            <a:xfrm flipH="1">
              <a:off x="4800240" y="480060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224" name="TextShape 11"/>
          <p:cNvSpPr txBox="1"/>
          <p:nvPr/>
        </p:nvSpPr>
        <p:spPr>
          <a:xfrm>
            <a:off x="4266720" y="0"/>
            <a:ext cx="487692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5.59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57.2 L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25" name="Formula 12"/>
              <p:cNvSpPr txBox="1"/>
              <p:nvPr/>
            </p:nvSpPr>
            <p:spPr>
              <a:xfrm>
                <a:off x="5943600" y="2286000"/>
                <a:ext cx="1028880" cy="747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2016" dur="indefinite" restart="never" nodeType="tmRoot">
          <p:childTnLst>
            <p:seq>
              <p:cTn id="2017" dur="indefinite" nodeType="mainSeq">
                <p:childTnLst>
                  <p:par>
                    <p:cTn id="2018" fill="hold">
                      <p:stCondLst>
                        <p:cond delay="indefinite"/>
                      </p:stCondLst>
                      <p:childTnLst>
                        <p:par>
                          <p:cTn id="2019" fill="hold">
                            <p:stCondLst>
                              <p:cond delay="0"/>
                            </p:stCondLst>
                            <p:childTnLst>
                              <p:par>
                                <p:cTn id="2020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022" dur="500"/>
                                        <p:tgtEl>
                                          <p:spTgt spid="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3" fill="hold">
                      <p:stCondLst>
                        <p:cond delay="indefinite"/>
                      </p:stCondLst>
                      <p:childTnLst>
                        <p:par>
                          <p:cTn id="2024" fill="hold">
                            <p:stCondLst>
                              <p:cond delay="0"/>
                            </p:stCondLst>
                            <p:childTnLst>
                              <p:par>
                                <p:cTn id="2025" nodeType="click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2027" dur="500"/>
                                        <p:tgtEl>
                                          <p:spTgt spid="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8" fill="hold">
                      <p:stCondLst>
                        <p:cond delay="indefinite"/>
                      </p:stCondLst>
                      <p:childTnLst>
                        <p:par>
                          <p:cTn id="2029" fill="hold">
                            <p:stCondLst>
                              <p:cond delay="0"/>
                            </p:stCondLst>
                            <p:childTnLst>
                              <p:par>
                                <p:cTn id="20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2" dur="500"/>
                                        <p:tgtEl>
                                          <p:spTgt spid="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6" name="TextShape 1"/>
          <p:cNvSpPr txBox="1"/>
          <p:nvPr/>
        </p:nvSpPr>
        <p:spPr>
          <a:xfrm>
            <a:off x="-360" y="0"/>
            <a:ext cx="426708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227" name="TextShape 2"/>
          <p:cNvSpPr txBox="1"/>
          <p:nvPr/>
        </p:nvSpPr>
        <p:spPr>
          <a:xfrm>
            <a:off x="0" y="3276720"/>
            <a:ext cx="9144000" cy="3581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maps—equation.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05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28" name="TextShape 3"/>
          <p:cNvSpPr txBox="1"/>
          <p:nvPr/>
        </p:nvSpPr>
        <p:spPr>
          <a:xfrm>
            <a:off x="4266720" y="0"/>
            <a:ext cx="487692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5.59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5.72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29" name="Formula 4"/>
              <p:cNvSpPr txBox="1"/>
              <p:nvPr/>
            </p:nvSpPr>
            <p:spPr>
              <a:xfrm>
                <a:off x="2286000" y="3914640"/>
                <a:ext cx="4813200" cy="1038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t xml:space="preserve">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59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x 10</m:t>
                            </m:r>
                          </m:e>
                          <m:sup>
                            <m:r>
                              <m:t xml:space="preserve">4</m:t>
                            </m:r>
                          </m:sup>
                        </m:sSup>
                        <m:r>
                          <m:rPr>
                            <m:lit/>
                            <m:nor/>
                          </m:rPr>
                          <m:t xml:space="preserve"> g</m:t>
                        </m:r>
                      </m:num>
                      <m:den>
                        <m:r>
                          <m:t xml:space="preserve">5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72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x 10</m:t>
                            </m:r>
                          </m:e>
                          <m:sup>
                            <m:r>
                              <m:t xml:space="preserve">4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1230" name="CustomShape 5"/>
          <p:cNvSpPr/>
          <p:nvPr/>
        </p:nvSpPr>
        <p:spPr>
          <a:xfrm>
            <a:off x="3742560" y="5257800"/>
            <a:ext cx="28857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0.9772727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31" name="CustomShape 6"/>
          <p:cNvSpPr/>
          <p:nvPr/>
        </p:nvSpPr>
        <p:spPr>
          <a:xfrm>
            <a:off x="3743640" y="5867280"/>
            <a:ext cx="21726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0.977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32" name="Formula 7"/>
              <p:cNvSpPr txBox="1"/>
              <p:nvPr/>
            </p:nvSpPr>
            <p:spPr>
              <a:xfrm>
                <a:off x="5943600" y="2286000"/>
                <a:ext cx="1028880" cy="747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2033" dur="indefinite" restart="never" nodeType="tmRoot">
          <p:childTnLst>
            <p:seq>
              <p:cTn id="2034" dur="indefinite" nodeType="mainSeq">
                <p:childTnLst>
                  <p:par>
                    <p:cTn id="2035" fill="hold">
                      <p:stCondLst>
                        <p:cond delay="indefinite"/>
                      </p:stCondLst>
                      <p:childTnLst>
                        <p:par>
                          <p:cTn id="2036" fill="hold">
                            <p:stCondLst>
                              <p:cond delay="0"/>
                            </p:stCondLst>
                            <p:childTnLst>
                              <p:par>
                                <p:cTn id="20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39" dur="500"/>
                                        <p:tgtEl>
                                          <p:spTgt spid="1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0" fill="hold">
                      <p:stCondLst>
                        <p:cond delay="indefinite"/>
                      </p:stCondLst>
                      <p:childTnLst>
                        <p:par>
                          <p:cTn id="2041" fill="hold">
                            <p:stCondLst>
                              <p:cond delay="0"/>
                            </p:stCondLst>
                            <p:childTnLst>
                              <p:par>
                                <p:cTn id="20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044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" name="TextShape 1"/>
          <p:cNvSpPr txBox="1"/>
          <p:nvPr/>
        </p:nvSpPr>
        <p:spPr>
          <a:xfrm>
            <a:off x="-360" y="0"/>
            <a:ext cx="426708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 55.9 kg person displaces 57.2 L of water when submerged in a water tank.  What is the density of the person in g/cm</a:t>
            </a:r>
            <a:r>
              <a:rPr b="0" lang="en-US" sz="2400" spc="-1" strike="noStrike" baseline="30000">
                <a:solidFill>
                  <a:srgbClr val="6600cc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234" name="TextShape 2"/>
          <p:cNvSpPr txBox="1"/>
          <p:nvPr/>
        </p:nvSpPr>
        <p:spPr>
          <a:xfrm>
            <a:off x="0" y="3276720"/>
            <a:ext cx="9144000" cy="3581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05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35" name="TextShape 3"/>
          <p:cNvSpPr txBox="1"/>
          <p:nvPr/>
        </p:nvSpPr>
        <p:spPr>
          <a:xfrm>
            <a:off x="4266720" y="0"/>
            <a:ext cx="4876920" cy="32767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90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5.59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5.72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density,  g/cm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V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i="1" lang="en-US" sz="2400" spc="-1" strike="noStrike">
                <a:solidFill>
                  <a:srgbClr val="000000"/>
                </a:solidFill>
                <a:latin typeface="Times New Roman"/>
              </a:rPr>
              <a:t>d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Equation: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36" name="CustomShape 4"/>
          <p:cNvSpPr/>
          <p:nvPr/>
        </p:nvSpPr>
        <p:spPr>
          <a:xfrm>
            <a:off x="1474920" y="4343400"/>
            <a:ext cx="6279840" cy="22269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units of the answer,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, are correct.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magnitude of the answer makes sense.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Since the mass in kg and volume in L are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very close in magnitude, the answer’s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magnitude should be close to 1.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37" name="CustomShape 5"/>
          <p:cNvSpPr/>
          <p:nvPr/>
        </p:nvSpPr>
        <p:spPr>
          <a:xfrm>
            <a:off x="3210120" y="3809880"/>
            <a:ext cx="24393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d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0.977 g/cm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238" name="Formula 6"/>
              <p:cNvSpPr txBox="1"/>
              <p:nvPr/>
            </p:nvSpPr>
            <p:spPr>
              <a:xfrm>
                <a:off x="5943600" y="2286000"/>
                <a:ext cx="1028880" cy="747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d </m:t>
                    </m:r>
                    <m:r>
                      <m:t xml:space="preserve">=</m:t>
                    </m:r>
                    <m:f>
                      <m:num>
                        <m:r>
                          <m:t xml:space="preserve">m</m:t>
                        </m:r>
                      </m:num>
                      <m:den>
                        <m:r>
                          <m:t xml:space="preserve">V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"/>
          <p:cNvGrpSpPr/>
          <p:nvPr/>
        </p:nvGrpSpPr>
        <p:grpSpPr>
          <a:xfrm>
            <a:off x="1981080" y="4572000"/>
            <a:ext cx="685800" cy="685800"/>
            <a:chOff x="1981080" y="4572000"/>
            <a:chExt cx="685800" cy="685800"/>
          </a:xfrm>
        </p:grpSpPr>
        <p:sp>
          <p:nvSpPr>
            <p:cNvPr id="106" name="CustomShape 2"/>
            <p:cNvSpPr/>
            <p:nvPr/>
          </p:nvSpPr>
          <p:spPr>
            <a:xfrm>
              <a:off x="1981080" y="457200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7" name="CustomShape 3"/>
            <p:cNvSpPr/>
            <p:nvPr/>
          </p:nvSpPr>
          <p:spPr>
            <a:xfrm>
              <a:off x="2138400" y="502452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8" name="CustomShape 4"/>
            <p:cNvSpPr/>
            <p:nvPr/>
          </p:nvSpPr>
          <p:spPr>
            <a:xfrm>
              <a:off x="2133720" y="47246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9" name="CustomShape 5"/>
            <p:cNvSpPr/>
            <p:nvPr/>
          </p:nvSpPr>
          <p:spPr>
            <a:xfrm>
              <a:off x="2362320" y="47246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0" name="Group 6"/>
          <p:cNvGrpSpPr/>
          <p:nvPr/>
        </p:nvGrpSpPr>
        <p:grpSpPr>
          <a:xfrm>
            <a:off x="6400800" y="5029200"/>
            <a:ext cx="685800" cy="685800"/>
            <a:chOff x="6400800" y="5029200"/>
            <a:chExt cx="685800" cy="685800"/>
          </a:xfrm>
        </p:grpSpPr>
        <p:sp>
          <p:nvSpPr>
            <p:cNvPr id="111" name="CustomShape 7"/>
            <p:cNvSpPr/>
            <p:nvPr/>
          </p:nvSpPr>
          <p:spPr>
            <a:xfrm>
              <a:off x="6400800" y="502920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2" name="CustomShape 8"/>
            <p:cNvSpPr/>
            <p:nvPr/>
          </p:nvSpPr>
          <p:spPr>
            <a:xfrm>
              <a:off x="6558120" y="548172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3" name="CustomShape 9"/>
            <p:cNvSpPr/>
            <p:nvPr/>
          </p:nvSpPr>
          <p:spPr>
            <a:xfrm>
              <a:off x="6553440" y="51818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4" name="CustomShape 10"/>
            <p:cNvSpPr/>
            <p:nvPr/>
          </p:nvSpPr>
          <p:spPr>
            <a:xfrm>
              <a:off x="6782040" y="51818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15" name="Group 11"/>
          <p:cNvGrpSpPr/>
          <p:nvPr/>
        </p:nvGrpSpPr>
        <p:grpSpPr>
          <a:xfrm>
            <a:off x="4800600" y="5410080"/>
            <a:ext cx="685800" cy="685800"/>
            <a:chOff x="4800600" y="5410080"/>
            <a:chExt cx="685800" cy="685800"/>
          </a:xfrm>
        </p:grpSpPr>
        <p:sp>
          <p:nvSpPr>
            <p:cNvPr id="116" name="CustomShape 12"/>
            <p:cNvSpPr/>
            <p:nvPr/>
          </p:nvSpPr>
          <p:spPr>
            <a:xfrm>
              <a:off x="4800600" y="541008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7" name="CustomShape 13"/>
            <p:cNvSpPr/>
            <p:nvPr/>
          </p:nvSpPr>
          <p:spPr>
            <a:xfrm>
              <a:off x="4957920" y="586260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8" name="CustomShape 14"/>
            <p:cNvSpPr/>
            <p:nvPr/>
          </p:nvSpPr>
          <p:spPr>
            <a:xfrm>
              <a:off x="4952880" y="556236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9" name="CustomShape 15"/>
            <p:cNvSpPr/>
            <p:nvPr/>
          </p:nvSpPr>
          <p:spPr>
            <a:xfrm>
              <a:off x="5181480" y="556236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20" name="Group 16"/>
          <p:cNvGrpSpPr/>
          <p:nvPr/>
        </p:nvGrpSpPr>
        <p:grpSpPr>
          <a:xfrm>
            <a:off x="3657600" y="4343400"/>
            <a:ext cx="685800" cy="685800"/>
            <a:chOff x="3657600" y="4343400"/>
            <a:chExt cx="685800" cy="685800"/>
          </a:xfrm>
        </p:grpSpPr>
        <p:sp>
          <p:nvSpPr>
            <p:cNvPr id="121" name="CustomShape 17"/>
            <p:cNvSpPr/>
            <p:nvPr/>
          </p:nvSpPr>
          <p:spPr>
            <a:xfrm>
              <a:off x="3657600" y="434340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2" name="CustomShape 18"/>
            <p:cNvSpPr/>
            <p:nvPr/>
          </p:nvSpPr>
          <p:spPr>
            <a:xfrm>
              <a:off x="3814920" y="479592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3" name="CustomShape 19"/>
            <p:cNvSpPr/>
            <p:nvPr/>
          </p:nvSpPr>
          <p:spPr>
            <a:xfrm>
              <a:off x="3810240" y="44960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4" name="CustomShape 20"/>
            <p:cNvSpPr/>
            <p:nvPr/>
          </p:nvSpPr>
          <p:spPr>
            <a:xfrm>
              <a:off x="4038840" y="44960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25" name="Group 21"/>
          <p:cNvGrpSpPr/>
          <p:nvPr/>
        </p:nvGrpSpPr>
        <p:grpSpPr>
          <a:xfrm>
            <a:off x="6477120" y="4114800"/>
            <a:ext cx="685800" cy="685800"/>
            <a:chOff x="6477120" y="4114800"/>
            <a:chExt cx="685800" cy="685800"/>
          </a:xfrm>
        </p:grpSpPr>
        <p:sp>
          <p:nvSpPr>
            <p:cNvPr id="126" name="CustomShape 22"/>
            <p:cNvSpPr/>
            <p:nvPr/>
          </p:nvSpPr>
          <p:spPr>
            <a:xfrm>
              <a:off x="6477120" y="411480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7" name="CustomShape 23"/>
            <p:cNvSpPr/>
            <p:nvPr/>
          </p:nvSpPr>
          <p:spPr>
            <a:xfrm>
              <a:off x="6634440" y="456732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8" name="CustomShape 24"/>
            <p:cNvSpPr/>
            <p:nvPr/>
          </p:nvSpPr>
          <p:spPr>
            <a:xfrm>
              <a:off x="6629760" y="42674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9" name="CustomShape 25"/>
            <p:cNvSpPr/>
            <p:nvPr/>
          </p:nvSpPr>
          <p:spPr>
            <a:xfrm>
              <a:off x="6858360" y="42674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30" name="Group 26"/>
          <p:cNvGrpSpPr/>
          <p:nvPr/>
        </p:nvGrpSpPr>
        <p:grpSpPr>
          <a:xfrm>
            <a:off x="6705720" y="4572000"/>
            <a:ext cx="685800" cy="685800"/>
            <a:chOff x="6705720" y="4572000"/>
            <a:chExt cx="685800" cy="685800"/>
          </a:xfrm>
        </p:grpSpPr>
        <p:sp>
          <p:nvSpPr>
            <p:cNvPr id="131" name="CustomShape 27"/>
            <p:cNvSpPr/>
            <p:nvPr/>
          </p:nvSpPr>
          <p:spPr>
            <a:xfrm>
              <a:off x="6705720" y="457200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2" name="CustomShape 28"/>
            <p:cNvSpPr/>
            <p:nvPr/>
          </p:nvSpPr>
          <p:spPr>
            <a:xfrm>
              <a:off x="6863040" y="502452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3" name="CustomShape 29"/>
            <p:cNvSpPr/>
            <p:nvPr/>
          </p:nvSpPr>
          <p:spPr>
            <a:xfrm>
              <a:off x="6858000" y="47242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4" name="CustomShape 30"/>
            <p:cNvSpPr/>
            <p:nvPr/>
          </p:nvSpPr>
          <p:spPr>
            <a:xfrm>
              <a:off x="7086600" y="47242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5" name="TextShape 3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Example 2.1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136" name="TextShape 32"/>
          <p:cNvSpPr txBox="1"/>
          <p:nvPr/>
        </p:nvSpPr>
        <p:spPr>
          <a:xfrm>
            <a:off x="685800" y="1752480"/>
            <a:ext cx="7772400" cy="2286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U.S. population in 2007 was estimated to be 301,786,000 people.  Express this number in scientific notation.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66ff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66ff"/>
                </a:solidFill>
                <a:latin typeface="Times New Roman"/>
              </a:rPr>
              <a:t>301,786,000 people = 3.01786 x 10</a:t>
            </a:r>
            <a:r>
              <a:rPr b="0" lang="en-US" sz="3200" spc="-1" strike="noStrike" baseline="50000">
                <a:solidFill>
                  <a:srgbClr val="0066ff"/>
                </a:solidFill>
                <a:latin typeface="Times New Roman"/>
              </a:rPr>
              <a:t>8</a:t>
            </a:r>
            <a:r>
              <a:rPr b="0" lang="en-US" sz="3200" spc="-1" strike="noStrike">
                <a:solidFill>
                  <a:srgbClr val="0066ff"/>
                </a:solidFill>
                <a:latin typeface="Times New Roman"/>
              </a:rPr>
              <a:t> people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137" name="Group 33"/>
          <p:cNvGrpSpPr/>
          <p:nvPr/>
        </p:nvGrpSpPr>
        <p:grpSpPr>
          <a:xfrm>
            <a:off x="4952880" y="4876920"/>
            <a:ext cx="685800" cy="685800"/>
            <a:chOff x="4952880" y="4876920"/>
            <a:chExt cx="685800" cy="685800"/>
          </a:xfrm>
        </p:grpSpPr>
        <p:sp>
          <p:nvSpPr>
            <p:cNvPr id="138" name="CustomShape 34"/>
            <p:cNvSpPr/>
            <p:nvPr/>
          </p:nvSpPr>
          <p:spPr>
            <a:xfrm>
              <a:off x="4952880" y="487692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9" name="CustomShape 35"/>
            <p:cNvSpPr/>
            <p:nvPr/>
          </p:nvSpPr>
          <p:spPr>
            <a:xfrm>
              <a:off x="5109840" y="532908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0" name="CustomShape 36"/>
            <p:cNvSpPr/>
            <p:nvPr/>
          </p:nvSpPr>
          <p:spPr>
            <a:xfrm>
              <a:off x="5105160" y="50292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1" name="CustomShape 37"/>
            <p:cNvSpPr/>
            <p:nvPr/>
          </p:nvSpPr>
          <p:spPr>
            <a:xfrm>
              <a:off x="5333760" y="50292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42" name="Group 38"/>
          <p:cNvGrpSpPr/>
          <p:nvPr/>
        </p:nvGrpSpPr>
        <p:grpSpPr>
          <a:xfrm>
            <a:off x="2895480" y="5334120"/>
            <a:ext cx="685800" cy="685800"/>
            <a:chOff x="2895480" y="5334120"/>
            <a:chExt cx="685800" cy="685800"/>
          </a:xfrm>
        </p:grpSpPr>
        <p:sp>
          <p:nvSpPr>
            <p:cNvPr id="143" name="CustomShape 39"/>
            <p:cNvSpPr/>
            <p:nvPr/>
          </p:nvSpPr>
          <p:spPr>
            <a:xfrm>
              <a:off x="2895480" y="533412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4" name="CustomShape 40"/>
            <p:cNvSpPr/>
            <p:nvPr/>
          </p:nvSpPr>
          <p:spPr>
            <a:xfrm>
              <a:off x="3052440" y="578628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5" name="CustomShape 41"/>
            <p:cNvSpPr/>
            <p:nvPr/>
          </p:nvSpPr>
          <p:spPr>
            <a:xfrm>
              <a:off x="3047760" y="54864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6" name="CustomShape 42"/>
            <p:cNvSpPr/>
            <p:nvPr/>
          </p:nvSpPr>
          <p:spPr>
            <a:xfrm>
              <a:off x="3276360" y="54864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47" name="Group 43"/>
          <p:cNvGrpSpPr/>
          <p:nvPr/>
        </p:nvGrpSpPr>
        <p:grpSpPr>
          <a:xfrm>
            <a:off x="3200400" y="4495680"/>
            <a:ext cx="685800" cy="685800"/>
            <a:chOff x="3200400" y="4495680"/>
            <a:chExt cx="685800" cy="685800"/>
          </a:xfrm>
        </p:grpSpPr>
        <p:sp>
          <p:nvSpPr>
            <p:cNvPr id="148" name="CustomShape 44"/>
            <p:cNvSpPr/>
            <p:nvPr/>
          </p:nvSpPr>
          <p:spPr>
            <a:xfrm>
              <a:off x="3200400" y="449568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9" name="CustomShape 45"/>
            <p:cNvSpPr/>
            <p:nvPr/>
          </p:nvSpPr>
          <p:spPr>
            <a:xfrm>
              <a:off x="3357360" y="494784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0" name="CustomShape 46"/>
            <p:cNvSpPr/>
            <p:nvPr/>
          </p:nvSpPr>
          <p:spPr>
            <a:xfrm>
              <a:off x="3352680" y="46479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1" name="CustomShape 47"/>
            <p:cNvSpPr/>
            <p:nvPr/>
          </p:nvSpPr>
          <p:spPr>
            <a:xfrm>
              <a:off x="3581280" y="46479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52" name="Group 48"/>
          <p:cNvGrpSpPr/>
          <p:nvPr/>
        </p:nvGrpSpPr>
        <p:grpSpPr>
          <a:xfrm>
            <a:off x="4191120" y="4191120"/>
            <a:ext cx="685800" cy="685800"/>
            <a:chOff x="4191120" y="4191120"/>
            <a:chExt cx="685800" cy="685800"/>
          </a:xfrm>
        </p:grpSpPr>
        <p:sp>
          <p:nvSpPr>
            <p:cNvPr id="153" name="CustomShape 49"/>
            <p:cNvSpPr/>
            <p:nvPr/>
          </p:nvSpPr>
          <p:spPr>
            <a:xfrm>
              <a:off x="4191120" y="419112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4" name="CustomShape 50"/>
            <p:cNvSpPr/>
            <p:nvPr/>
          </p:nvSpPr>
          <p:spPr>
            <a:xfrm>
              <a:off x="4348080" y="464328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5" name="CustomShape 51"/>
            <p:cNvSpPr/>
            <p:nvPr/>
          </p:nvSpPr>
          <p:spPr>
            <a:xfrm>
              <a:off x="4343400" y="43434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6" name="CustomShape 52"/>
            <p:cNvSpPr/>
            <p:nvPr/>
          </p:nvSpPr>
          <p:spPr>
            <a:xfrm>
              <a:off x="4572000" y="43434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57" name="Group 53"/>
          <p:cNvGrpSpPr/>
          <p:nvPr/>
        </p:nvGrpSpPr>
        <p:grpSpPr>
          <a:xfrm>
            <a:off x="3886200" y="4952880"/>
            <a:ext cx="685800" cy="685800"/>
            <a:chOff x="3886200" y="4952880"/>
            <a:chExt cx="685800" cy="685800"/>
          </a:xfrm>
        </p:grpSpPr>
        <p:sp>
          <p:nvSpPr>
            <p:cNvPr id="158" name="CustomShape 54"/>
            <p:cNvSpPr/>
            <p:nvPr/>
          </p:nvSpPr>
          <p:spPr>
            <a:xfrm>
              <a:off x="3886200" y="495288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9" name="CustomShape 55"/>
            <p:cNvSpPr/>
            <p:nvPr/>
          </p:nvSpPr>
          <p:spPr>
            <a:xfrm>
              <a:off x="4043160" y="540504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0" name="CustomShape 56"/>
            <p:cNvSpPr/>
            <p:nvPr/>
          </p:nvSpPr>
          <p:spPr>
            <a:xfrm>
              <a:off x="4038480" y="51051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1" name="CustomShape 57"/>
            <p:cNvSpPr/>
            <p:nvPr/>
          </p:nvSpPr>
          <p:spPr>
            <a:xfrm>
              <a:off x="4267080" y="51051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62" name="Group 58"/>
          <p:cNvGrpSpPr/>
          <p:nvPr/>
        </p:nvGrpSpPr>
        <p:grpSpPr>
          <a:xfrm>
            <a:off x="5562720" y="5486400"/>
            <a:ext cx="685800" cy="685800"/>
            <a:chOff x="5562720" y="5486400"/>
            <a:chExt cx="685800" cy="685800"/>
          </a:xfrm>
        </p:grpSpPr>
        <p:sp>
          <p:nvSpPr>
            <p:cNvPr id="163" name="CustomShape 59"/>
            <p:cNvSpPr/>
            <p:nvPr/>
          </p:nvSpPr>
          <p:spPr>
            <a:xfrm>
              <a:off x="5562720" y="548640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4" name="CustomShape 60"/>
            <p:cNvSpPr/>
            <p:nvPr/>
          </p:nvSpPr>
          <p:spPr>
            <a:xfrm>
              <a:off x="5719680" y="593856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5" name="CustomShape 61"/>
            <p:cNvSpPr/>
            <p:nvPr/>
          </p:nvSpPr>
          <p:spPr>
            <a:xfrm>
              <a:off x="5715000" y="56386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CustomShape 62"/>
            <p:cNvSpPr/>
            <p:nvPr/>
          </p:nvSpPr>
          <p:spPr>
            <a:xfrm>
              <a:off x="5943600" y="56386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67" name="Group 63"/>
          <p:cNvGrpSpPr/>
          <p:nvPr/>
        </p:nvGrpSpPr>
        <p:grpSpPr>
          <a:xfrm>
            <a:off x="6095880" y="4495680"/>
            <a:ext cx="685800" cy="685800"/>
            <a:chOff x="6095880" y="4495680"/>
            <a:chExt cx="685800" cy="685800"/>
          </a:xfrm>
        </p:grpSpPr>
        <p:sp>
          <p:nvSpPr>
            <p:cNvPr id="168" name="CustomShape 64"/>
            <p:cNvSpPr/>
            <p:nvPr/>
          </p:nvSpPr>
          <p:spPr>
            <a:xfrm>
              <a:off x="6095880" y="449568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CustomShape 65"/>
            <p:cNvSpPr/>
            <p:nvPr/>
          </p:nvSpPr>
          <p:spPr>
            <a:xfrm>
              <a:off x="6252840" y="494784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0" name="CustomShape 66"/>
            <p:cNvSpPr/>
            <p:nvPr/>
          </p:nvSpPr>
          <p:spPr>
            <a:xfrm>
              <a:off x="6248160" y="46479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CustomShape 67"/>
            <p:cNvSpPr/>
            <p:nvPr/>
          </p:nvSpPr>
          <p:spPr>
            <a:xfrm>
              <a:off x="6476760" y="46479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72" name="Group 68"/>
          <p:cNvGrpSpPr/>
          <p:nvPr/>
        </p:nvGrpSpPr>
        <p:grpSpPr>
          <a:xfrm>
            <a:off x="7238880" y="5562720"/>
            <a:ext cx="685800" cy="685800"/>
            <a:chOff x="7238880" y="5562720"/>
            <a:chExt cx="685800" cy="685800"/>
          </a:xfrm>
        </p:grpSpPr>
        <p:sp>
          <p:nvSpPr>
            <p:cNvPr id="173" name="CustomShape 69"/>
            <p:cNvSpPr/>
            <p:nvPr/>
          </p:nvSpPr>
          <p:spPr>
            <a:xfrm>
              <a:off x="7238880" y="556272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CustomShape 70"/>
            <p:cNvSpPr/>
            <p:nvPr/>
          </p:nvSpPr>
          <p:spPr>
            <a:xfrm>
              <a:off x="7395840" y="601488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CustomShape 71"/>
            <p:cNvSpPr/>
            <p:nvPr/>
          </p:nvSpPr>
          <p:spPr>
            <a:xfrm>
              <a:off x="7391160" y="57150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6" name="CustomShape 72"/>
            <p:cNvSpPr/>
            <p:nvPr/>
          </p:nvSpPr>
          <p:spPr>
            <a:xfrm>
              <a:off x="7619760" y="57150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77" name="Group 73"/>
          <p:cNvGrpSpPr/>
          <p:nvPr/>
        </p:nvGrpSpPr>
        <p:grpSpPr>
          <a:xfrm>
            <a:off x="2133720" y="5257800"/>
            <a:ext cx="685800" cy="685800"/>
            <a:chOff x="2133720" y="5257800"/>
            <a:chExt cx="685800" cy="685800"/>
          </a:xfrm>
        </p:grpSpPr>
        <p:sp>
          <p:nvSpPr>
            <p:cNvPr id="178" name="CustomShape 74"/>
            <p:cNvSpPr/>
            <p:nvPr/>
          </p:nvSpPr>
          <p:spPr>
            <a:xfrm>
              <a:off x="2133720" y="525780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9" name="CustomShape 75"/>
            <p:cNvSpPr/>
            <p:nvPr/>
          </p:nvSpPr>
          <p:spPr>
            <a:xfrm>
              <a:off x="2291040" y="571032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0" name="CustomShape 76"/>
            <p:cNvSpPr/>
            <p:nvPr/>
          </p:nvSpPr>
          <p:spPr>
            <a:xfrm>
              <a:off x="2286000" y="54100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1" name="CustomShape 77"/>
            <p:cNvSpPr/>
            <p:nvPr/>
          </p:nvSpPr>
          <p:spPr>
            <a:xfrm>
              <a:off x="2514600" y="54100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82" name="Group 78"/>
          <p:cNvGrpSpPr/>
          <p:nvPr/>
        </p:nvGrpSpPr>
        <p:grpSpPr>
          <a:xfrm>
            <a:off x="2590920" y="4800600"/>
            <a:ext cx="685800" cy="685800"/>
            <a:chOff x="2590920" y="4800600"/>
            <a:chExt cx="685800" cy="685800"/>
          </a:xfrm>
        </p:grpSpPr>
        <p:sp>
          <p:nvSpPr>
            <p:cNvPr id="183" name="CustomShape 79"/>
            <p:cNvSpPr/>
            <p:nvPr/>
          </p:nvSpPr>
          <p:spPr>
            <a:xfrm>
              <a:off x="2590920" y="480060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4" name="CustomShape 80"/>
            <p:cNvSpPr/>
            <p:nvPr/>
          </p:nvSpPr>
          <p:spPr>
            <a:xfrm>
              <a:off x="2747880" y="525276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5" name="CustomShape 81"/>
            <p:cNvSpPr/>
            <p:nvPr/>
          </p:nvSpPr>
          <p:spPr>
            <a:xfrm>
              <a:off x="2743200" y="49528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6" name="CustomShape 82"/>
            <p:cNvSpPr/>
            <p:nvPr/>
          </p:nvSpPr>
          <p:spPr>
            <a:xfrm>
              <a:off x="2971800" y="49528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87" name="Group 83"/>
          <p:cNvGrpSpPr/>
          <p:nvPr/>
        </p:nvGrpSpPr>
        <p:grpSpPr>
          <a:xfrm>
            <a:off x="1523880" y="5029200"/>
            <a:ext cx="685800" cy="685800"/>
            <a:chOff x="1523880" y="5029200"/>
            <a:chExt cx="685800" cy="685800"/>
          </a:xfrm>
        </p:grpSpPr>
        <p:sp>
          <p:nvSpPr>
            <p:cNvPr id="188" name="CustomShape 84"/>
            <p:cNvSpPr/>
            <p:nvPr/>
          </p:nvSpPr>
          <p:spPr>
            <a:xfrm>
              <a:off x="1523880" y="502920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CustomShape 85"/>
            <p:cNvSpPr/>
            <p:nvPr/>
          </p:nvSpPr>
          <p:spPr>
            <a:xfrm>
              <a:off x="1680840" y="548136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CustomShape 86"/>
            <p:cNvSpPr/>
            <p:nvPr/>
          </p:nvSpPr>
          <p:spPr>
            <a:xfrm>
              <a:off x="1676160" y="51814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CustomShape 87"/>
            <p:cNvSpPr/>
            <p:nvPr/>
          </p:nvSpPr>
          <p:spPr>
            <a:xfrm>
              <a:off x="1904760" y="518148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92" name="Group 88"/>
          <p:cNvGrpSpPr/>
          <p:nvPr/>
        </p:nvGrpSpPr>
        <p:grpSpPr>
          <a:xfrm>
            <a:off x="5486400" y="4419720"/>
            <a:ext cx="685800" cy="685800"/>
            <a:chOff x="5486400" y="4419720"/>
            <a:chExt cx="685800" cy="685800"/>
          </a:xfrm>
        </p:grpSpPr>
        <p:sp>
          <p:nvSpPr>
            <p:cNvPr id="193" name="CustomShape 89"/>
            <p:cNvSpPr/>
            <p:nvPr/>
          </p:nvSpPr>
          <p:spPr>
            <a:xfrm>
              <a:off x="5486400" y="441972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CustomShape 90"/>
            <p:cNvSpPr/>
            <p:nvPr/>
          </p:nvSpPr>
          <p:spPr>
            <a:xfrm>
              <a:off x="5643360" y="487188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5" name="CustomShape 91"/>
            <p:cNvSpPr/>
            <p:nvPr/>
          </p:nvSpPr>
          <p:spPr>
            <a:xfrm>
              <a:off x="5638680" y="45720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6" name="CustomShape 92"/>
            <p:cNvSpPr/>
            <p:nvPr/>
          </p:nvSpPr>
          <p:spPr>
            <a:xfrm>
              <a:off x="5867280" y="457200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197" name="Group 93"/>
          <p:cNvGrpSpPr/>
          <p:nvPr/>
        </p:nvGrpSpPr>
        <p:grpSpPr>
          <a:xfrm>
            <a:off x="3581280" y="5410080"/>
            <a:ext cx="685800" cy="685800"/>
            <a:chOff x="3581280" y="5410080"/>
            <a:chExt cx="685800" cy="685800"/>
          </a:xfrm>
        </p:grpSpPr>
        <p:sp>
          <p:nvSpPr>
            <p:cNvPr id="198" name="CustomShape 94"/>
            <p:cNvSpPr/>
            <p:nvPr/>
          </p:nvSpPr>
          <p:spPr>
            <a:xfrm>
              <a:off x="3581280" y="541008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9" name="CustomShape 95"/>
            <p:cNvSpPr/>
            <p:nvPr/>
          </p:nvSpPr>
          <p:spPr>
            <a:xfrm>
              <a:off x="3738600" y="586260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0" name="CustomShape 96"/>
            <p:cNvSpPr/>
            <p:nvPr/>
          </p:nvSpPr>
          <p:spPr>
            <a:xfrm>
              <a:off x="3733920" y="55627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1" name="CustomShape 97"/>
            <p:cNvSpPr/>
            <p:nvPr/>
          </p:nvSpPr>
          <p:spPr>
            <a:xfrm>
              <a:off x="3962520" y="55627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02" name="Group 98"/>
          <p:cNvGrpSpPr/>
          <p:nvPr/>
        </p:nvGrpSpPr>
        <p:grpSpPr>
          <a:xfrm>
            <a:off x="7238880" y="4267080"/>
            <a:ext cx="685800" cy="685800"/>
            <a:chOff x="7238880" y="4267080"/>
            <a:chExt cx="685800" cy="685800"/>
          </a:xfrm>
        </p:grpSpPr>
        <p:sp>
          <p:nvSpPr>
            <p:cNvPr id="203" name="CustomShape 99"/>
            <p:cNvSpPr/>
            <p:nvPr/>
          </p:nvSpPr>
          <p:spPr>
            <a:xfrm>
              <a:off x="7238880" y="4267080"/>
              <a:ext cx="685800" cy="68580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4" name="CustomShape 100"/>
            <p:cNvSpPr/>
            <p:nvPr/>
          </p:nvSpPr>
          <p:spPr>
            <a:xfrm>
              <a:off x="7395840" y="4719240"/>
              <a:ext cx="304920" cy="15264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5" name="CustomShape 101"/>
            <p:cNvSpPr/>
            <p:nvPr/>
          </p:nvSpPr>
          <p:spPr>
            <a:xfrm>
              <a:off x="7391160" y="44193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6" name="CustomShape 102"/>
            <p:cNvSpPr/>
            <p:nvPr/>
          </p:nvSpPr>
          <p:spPr>
            <a:xfrm>
              <a:off x="7619760" y="44193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07" name="Group 103"/>
          <p:cNvGrpSpPr/>
          <p:nvPr/>
        </p:nvGrpSpPr>
        <p:grpSpPr>
          <a:xfrm>
            <a:off x="4419720" y="4724280"/>
            <a:ext cx="685800" cy="685800"/>
            <a:chOff x="4419720" y="4724280"/>
            <a:chExt cx="685800" cy="685800"/>
          </a:xfrm>
        </p:grpSpPr>
        <p:sp>
          <p:nvSpPr>
            <p:cNvPr id="208" name="CustomShape 104"/>
            <p:cNvSpPr/>
            <p:nvPr/>
          </p:nvSpPr>
          <p:spPr>
            <a:xfrm>
              <a:off x="4419720" y="472428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9" name="CustomShape 105"/>
            <p:cNvSpPr/>
            <p:nvPr/>
          </p:nvSpPr>
          <p:spPr>
            <a:xfrm>
              <a:off x="4577040" y="517680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0" name="CustomShape 106"/>
            <p:cNvSpPr/>
            <p:nvPr/>
          </p:nvSpPr>
          <p:spPr>
            <a:xfrm>
              <a:off x="4572000" y="487656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1" name="CustomShape 107"/>
            <p:cNvSpPr/>
            <p:nvPr/>
          </p:nvSpPr>
          <p:spPr>
            <a:xfrm>
              <a:off x="4800600" y="487656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12" name="Group 108"/>
          <p:cNvGrpSpPr/>
          <p:nvPr/>
        </p:nvGrpSpPr>
        <p:grpSpPr>
          <a:xfrm>
            <a:off x="2590920" y="4191120"/>
            <a:ext cx="685800" cy="685800"/>
            <a:chOff x="2590920" y="4191120"/>
            <a:chExt cx="685800" cy="685800"/>
          </a:xfrm>
        </p:grpSpPr>
        <p:sp>
          <p:nvSpPr>
            <p:cNvPr id="213" name="CustomShape 109"/>
            <p:cNvSpPr/>
            <p:nvPr/>
          </p:nvSpPr>
          <p:spPr>
            <a:xfrm>
              <a:off x="2590920" y="419112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4" name="CustomShape 110"/>
            <p:cNvSpPr/>
            <p:nvPr/>
          </p:nvSpPr>
          <p:spPr>
            <a:xfrm>
              <a:off x="2748240" y="464364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5" name="CustomShape 111"/>
            <p:cNvSpPr/>
            <p:nvPr/>
          </p:nvSpPr>
          <p:spPr>
            <a:xfrm>
              <a:off x="2743200" y="434340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6" name="CustomShape 112"/>
            <p:cNvSpPr/>
            <p:nvPr/>
          </p:nvSpPr>
          <p:spPr>
            <a:xfrm>
              <a:off x="2971800" y="434340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17" name="Group 113"/>
          <p:cNvGrpSpPr/>
          <p:nvPr/>
        </p:nvGrpSpPr>
        <p:grpSpPr>
          <a:xfrm>
            <a:off x="1447920" y="4419720"/>
            <a:ext cx="685800" cy="685800"/>
            <a:chOff x="1447920" y="4419720"/>
            <a:chExt cx="685800" cy="685800"/>
          </a:xfrm>
        </p:grpSpPr>
        <p:sp>
          <p:nvSpPr>
            <p:cNvPr id="218" name="CustomShape 114"/>
            <p:cNvSpPr/>
            <p:nvPr/>
          </p:nvSpPr>
          <p:spPr>
            <a:xfrm>
              <a:off x="1447920" y="441972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19" name="CustomShape 115"/>
            <p:cNvSpPr/>
            <p:nvPr/>
          </p:nvSpPr>
          <p:spPr>
            <a:xfrm>
              <a:off x="1605240" y="487224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0" name="CustomShape 116"/>
            <p:cNvSpPr/>
            <p:nvPr/>
          </p:nvSpPr>
          <p:spPr>
            <a:xfrm>
              <a:off x="1600200" y="457200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1" name="CustomShape 117"/>
            <p:cNvSpPr/>
            <p:nvPr/>
          </p:nvSpPr>
          <p:spPr>
            <a:xfrm>
              <a:off x="1828800" y="457200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22" name="Group 118"/>
          <p:cNvGrpSpPr/>
          <p:nvPr/>
        </p:nvGrpSpPr>
        <p:grpSpPr>
          <a:xfrm>
            <a:off x="6172200" y="5486400"/>
            <a:ext cx="685800" cy="685800"/>
            <a:chOff x="6172200" y="5486400"/>
            <a:chExt cx="685800" cy="685800"/>
          </a:xfrm>
        </p:grpSpPr>
        <p:sp>
          <p:nvSpPr>
            <p:cNvPr id="223" name="CustomShape 119"/>
            <p:cNvSpPr/>
            <p:nvPr/>
          </p:nvSpPr>
          <p:spPr>
            <a:xfrm>
              <a:off x="6172200" y="548640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4" name="CustomShape 120"/>
            <p:cNvSpPr/>
            <p:nvPr/>
          </p:nvSpPr>
          <p:spPr>
            <a:xfrm>
              <a:off x="6329520" y="593892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5" name="CustomShape 121"/>
            <p:cNvSpPr/>
            <p:nvPr/>
          </p:nvSpPr>
          <p:spPr>
            <a:xfrm>
              <a:off x="6324480" y="56386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6" name="CustomShape 122"/>
            <p:cNvSpPr/>
            <p:nvPr/>
          </p:nvSpPr>
          <p:spPr>
            <a:xfrm>
              <a:off x="6553080" y="56386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27" name="Group 123"/>
          <p:cNvGrpSpPr/>
          <p:nvPr/>
        </p:nvGrpSpPr>
        <p:grpSpPr>
          <a:xfrm>
            <a:off x="914400" y="4800600"/>
            <a:ext cx="685800" cy="685800"/>
            <a:chOff x="914400" y="4800600"/>
            <a:chExt cx="685800" cy="685800"/>
          </a:xfrm>
        </p:grpSpPr>
        <p:sp>
          <p:nvSpPr>
            <p:cNvPr id="228" name="CustomShape 124"/>
            <p:cNvSpPr/>
            <p:nvPr/>
          </p:nvSpPr>
          <p:spPr>
            <a:xfrm>
              <a:off x="914400" y="480060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9" name="CustomShape 125"/>
            <p:cNvSpPr/>
            <p:nvPr/>
          </p:nvSpPr>
          <p:spPr>
            <a:xfrm>
              <a:off x="1071720" y="525312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0" name="CustomShape 126"/>
            <p:cNvSpPr/>
            <p:nvPr/>
          </p:nvSpPr>
          <p:spPr>
            <a:xfrm>
              <a:off x="1067040" y="49532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1" name="CustomShape 127"/>
            <p:cNvSpPr/>
            <p:nvPr/>
          </p:nvSpPr>
          <p:spPr>
            <a:xfrm>
              <a:off x="1295640" y="495324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32" name="Group 128"/>
          <p:cNvGrpSpPr/>
          <p:nvPr/>
        </p:nvGrpSpPr>
        <p:grpSpPr>
          <a:xfrm>
            <a:off x="7162920" y="4952880"/>
            <a:ext cx="685800" cy="685800"/>
            <a:chOff x="7162920" y="4952880"/>
            <a:chExt cx="685800" cy="685800"/>
          </a:xfrm>
        </p:grpSpPr>
        <p:sp>
          <p:nvSpPr>
            <p:cNvPr id="233" name="CustomShape 129"/>
            <p:cNvSpPr/>
            <p:nvPr/>
          </p:nvSpPr>
          <p:spPr>
            <a:xfrm>
              <a:off x="7162920" y="495288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4" name="CustomShape 130"/>
            <p:cNvSpPr/>
            <p:nvPr/>
          </p:nvSpPr>
          <p:spPr>
            <a:xfrm>
              <a:off x="7320240" y="540540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5" name="CustomShape 131"/>
            <p:cNvSpPr/>
            <p:nvPr/>
          </p:nvSpPr>
          <p:spPr>
            <a:xfrm>
              <a:off x="7315560" y="51055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6" name="CustomShape 132"/>
            <p:cNvSpPr/>
            <p:nvPr/>
          </p:nvSpPr>
          <p:spPr>
            <a:xfrm>
              <a:off x="7544160" y="51055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37" name="Group 133"/>
          <p:cNvGrpSpPr/>
          <p:nvPr/>
        </p:nvGrpSpPr>
        <p:grpSpPr>
          <a:xfrm>
            <a:off x="5562720" y="4876920"/>
            <a:ext cx="685800" cy="685800"/>
            <a:chOff x="5562720" y="4876920"/>
            <a:chExt cx="685800" cy="685800"/>
          </a:xfrm>
        </p:grpSpPr>
        <p:sp>
          <p:nvSpPr>
            <p:cNvPr id="238" name="CustomShape 134"/>
            <p:cNvSpPr/>
            <p:nvPr/>
          </p:nvSpPr>
          <p:spPr>
            <a:xfrm>
              <a:off x="5562720" y="487692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9" name="CustomShape 135"/>
            <p:cNvSpPr/>
            <p:nvPr/>
          </p:nvSpPr>
          <p:spPr>
            <a:xfrm>
              <a:off x="5720040" y="532944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0" name="CustomShape 136"/>
            <p:cNvSpPr/>
            <p:nvPr/>
          </p:nvSpPr>
          <p:spPr>
            <a:xfrm>
              <a:off x="5715360" y="50295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1" name="CustomShape 137"/>
            <p:cNvSpPr/>
            <p:nvPr/>
          </p:nvSpPr>
          <p:spPr>
            <a:xfrm>
              <a:off x="5943960" y="50295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42" name="Group 138"/>
          <p:cNvGrpSpPr/>
          <p:nvPr/>
        </p:nvGrpSpPr>
        <p:grpSpPr>
          <a:xfrm>
            <a:off x="4800600" y="4191120"/>
            <a:ext cx="685800" cy="685800"/>
            <a:chOff x="4800600" y="4191120"/>
            <a:chExt cx="685800" cy="685800"/>
          </a:xfrm>
        </p:grpSpPr>
        <p:sp>
          <p:nvSpPr>
            <p:cNvPr id="243" name="CustomShape 139"/>
            <p:cNvSpPr/>
            <p:nvPr/>
          </p:nvSpPr>
          <p:spPr>
            <a:xfrm>
              <a:off x="4800600" y="419112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4" name="CustomShape 140"/>
            <p:cNvSpPr/>
            <p:nvPr/>
          </p:nvSpPr>
          <p:spPr>
            <a:xfrm>
              <a:off x="4957920" y="464364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5" name="CustomShape 141"/>
            <p:cNvSpPr/>
            <p:nvPr/>
          </p:nvSpPr>
          <p:spPr>
            <a:xfrm>
              <a:off x="4953240" y="43437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6" name="CustomShape 142"/>
            <p:cNvSpPr/>
            <p:nvPr/>
          </p:nvSpPr>
          <p:spPr>
            <a:xfrm>
              <a:off x="5181840" y="434376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47" name="Group 143"/>
          <p:cNvGrpSpPr/>
          <p:nvPr/>
        </p:nvGrpSpPr>
        <p:grpSpPr>
          <a:xfrm>
            <a:off x="1143000" y="5410080"/>
            <a:ext cx="685800" cy="685800"/>
            <a:chOff x="1143000" y="5410080"/>
            <a:chExt cx="685800" cy="685800"/>
          </a:xfrm>
        </p:grpSpPr>
        <p:sp>
          <p:nvSpPr>
            <p:cNvPr id="248" name="CustomShape 144"/>
            <p:cNvSpPr/>
            <p:nvPr/>
          </p:nvSpPr>
          <p:spPr>
            <a:xfrm>
              <a:off x="1143000" y="5410080"/>
              <a:ext cx="685800" cy="685800"/>
            </a:xfrm>
            <a:prstGeom prst="ellipse">
              <a:avLst/>
            </a:prstGeom>
            <a:solidFill>
              <a:srgbClr val="cc99ff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49" name="CustomShape 145"/>
            <p:cNvSpPr/>
            <p:nvPr/>
          </p:nvSpPr>
          <p:spPr>
            <a:xfrm>
              <a:off x="1300320" y="5862600"/>
              <a:ext cx="30492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0" name="CustomShape 146"/>
            <p:cNvSpPr/>
            <p:nvPr/>
          </p:nvSpPr>
          <p:spPr>
            <a:xfrm>
              <a:off x="1295640" y="55627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1" name="CustomShape 147"/>
            <p:cNvSpPr/>
            <p:nvPr/>
          </p:nvSpPr>
          <p:spPr>
            <a:xfrm>
              <a:off x="1524240" y="5562720"/>
              <a:ext cx="15228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252" name="Group 148"/>
          <p:cNvGrpSpPr/>
          <p:nvPr/>
        </p:nvGrpSpPr>
        <p:grpSpPr>
          <a:xfrm>
            <a:off x="4191120" y="5257800"/>
            <a:ext cx="685800" cy="685800"/>
            <a:chOff x="4191120" y="5257800"/>
            <a:chExt cx="685800" cy="685800"/>
          </a:xfrm>
        </p:grpSpPr>
        <p:sp>
          <p:nvSpPr>
            <p:cNvPr id="253" name="CustomShape 149"/>
            <p:cNvSpPr/>
            <p:nvPr/>
          </p:nvSpPr>
          <p:spPr>
            <a:xfrm>
              <a:off x="4191120" y="5257800"/>
              <a:ext cx="685800" cy="685800"/>
            </a:xfrm>
            <a:prstGeom prst="ellipse">
              <a:avLst/>
            </a:prstGeom>
            <a:solidFill>
              <a:srgbClr val="cc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4" name="CustomShape 150"/>
            <p:cNvSpPr/>
            <p:nvPr/>
          </p:nvSpPr>
          <p:spPr>
            <a:xfrm>
              <a:off x="4348440" y="5710320"/>
              <a:ext cx="304560" cy="152280"/>
            </a:xfrm>
            <a:custGeom>
              <a:avLst/>
              <a:gdLst/>
              <a:ahLst/>
              <a:rect l="l" t="t" r="r" b="b"/>
              <a:pathLst>
                <a:path w="96" h="96">
                  <a:moveTo>
                    <a:pt x="0" y="0"/>
                  </a:moveTo>
                  <a:cubicBezTo>
                    <a:pt x="16" y="48"/>
                    <a:pt x="32" y="96"/>
                    <a:pt x="48" y="96"/>
                  </a:cubicBezTo>
                  <a:cubicBezTo>
                    <a:pt x="64" y="96"/>
                    <a:pt x="80" y="48"/>
                    <a:pt x="96" y="0"/>
                  </a:cubicBezTo>
                </a:path>
              </a:pathLst>
            </a:custGeom>
            <a:noFill/>
            <a:ln w="28440">
              <a:solidFill>
                <a:srgbClr val="ff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5" name="CustomShape 151"/>
            <p:cNvSpPr/>
            <p:nvPr/>
          </p:nvSpPr>
          <p:spPr>
            <a:xfrm>
              <a:off x="4343400" y="54100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56" name="CustomShape 152"/>
            <p:cNvSpPr/>
            <p:nvPr/>
          </p:nvSpPr>
          <p:spPr>
            <a:xfrm>
              <a:off x="4572000" y="5410080"/>
              <a:ext cx="152640" cy="228600"/>
            </a:xfrm>
            <a:prstGeom prst="ellipse">
              <a:avLst/>
            </a:pr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p:transition>
    <p:fade thruBlk="true"/>
  </p:transition>
  <p:timing>
    <p:tnLst>
      <p:par>
        <p:cTn id="355" dur="indefinite" restart="never" nodeType="tmRoot">
          <p:childTnLst>
            <p:seq>
              <p:cTn id="356" dur="indefinite" nodeType="mainSeq">
                <p:childTnLst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1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>
                      <p:stCondLst>
                        <p:cond delay="indefinite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6" dur="500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228600" y="152280"/>
            <a:ext cx="86868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Practice—Write the Following in Scientific Notation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609480" y="1218960"/>
            <a:ext cx="3810240" cy="5257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123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145000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25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9" name="TextShape 3"/>
          <p:cNvSpPr txBox="1"/>
          <p:nvPr/>
        </p:nvSpPr>
        <p:spPr>
          <a:xfrm>
            <a:off x="4571640" y="1218960"/>
            <a:ext cx="3809880" cy="52578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8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0012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00234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0123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000 008706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228600" y="152280"/>
            <a:ext cx="868680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Practice—Write the Following in Scientific Notation, Continued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61" name="TextShape 2"/>
          <p:cNvSpPr txBox="1"/>
          <p:nvPr/>
        </p:nvSpPr>
        <p:spPr>
          <a:xfrm>
            <a:off x="609480" y="1219320"/>
            <a:ext cx="3810240" cy="5333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123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234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145000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45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25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25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525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45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45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2" name="TextShape 3"/>
          <p:cNvSpPr txBox="1"/>
          <p:nvPr/>
        </p:nvSpPr>
        <p:spPr>
          <a:xfrm>
            <a:off x="4572000" y="1219320"/>
            <a:ext cx="4572000" cy="53337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8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0012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8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0012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00234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34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0123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23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000 008706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8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706 x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-6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174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Practice—Write the Following in Standard Form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64" name="TextShape 2"/>
          <p:cNvSpPr txBox="1"/>
          <p:nvPr/>
        </p:nvSpPr>
        <p:spPr>
          <a:xfrm>
            <a:off x="685440" y="1447560"/>
            <a:ext cx="3809880" cy="46479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2.1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9.66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-4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6.04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-2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5" name="TextShape 3"/>
          <p:cNvSpPr txBox="1"/>
          <p:nvPr/>
        </p:nvSpPr>
        <p:spPr>
          <a:xfrm>
            <a:off x="4647960" y="1447560"/>
            <a:ext cx="3809880" cy="46479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4.02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3.3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1.2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Practice—Write the Following in Standard Form, Continued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67" name="TextShape 2"/>
          <p:cNvSpPr txBox="1"/>
          <p:nvPr/>
        </p:nvSpPr>
        <p:spPr>
          <a:xfrm>
            <a:off x="685440" y="1447560"/>
            <a:ext cx="3809880" cy="46479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2.1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2100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9.66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-4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0.000966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6.04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-2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0.0604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8" name="TextShape 3"/>
          <p:cNvSpPr txBox="1"/>
          <p:nvPr/>
        </p:nvSpPr>
        <p:spPr>
          <a:xfrm>
            <a:off x="4647960" y="1447560"/>
            <a:ext cx="3809880" cy="46479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4.02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4.02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3.3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1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33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9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1.2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1.2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152280" y="228240"/>
            <a:ext cx="883944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Inputting Scientific Notation into a Calculator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70" name="TextShape 2"/>
          <p:cNvSpPr txBox="1"/>
          <p:nvPr/>
        </p:nvSpPr>
        <p:spPr>
          <a:xfrm>
            <a:off x="304920" y="1295280"/>
            <a:ext cx="4419360" cy="510552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Input the decimal part of the number.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negative press +/- key.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(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–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) on some.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Press EXP.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EE on some.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Input exponent on 10.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Press +/-  key to change exponent to negative.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5862240" y="1114560"/>
            <a:ext cx="204372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-1.23 x 10</a:t>
            </a:r>
            <a:r>
              <a:rPr b="0" lang="en-US" sz="3200" spc="-1" strike="noStrike" baseline="30000">
                <a:solidFill>
                  <a:srgbClr val="ff0000"/>
                </a:solidFill>
                <a:latin typeface="Times New Roman"/>
              </a:rPr>
              <a:t>-3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272" name="Group 4"/>
          <p:cNvGrpSpPr/>
          <p:nvPr/>
        </p:nvGrpSpPr>
        <p:grpSpPr>
          <a:xfrm>
            <a:off x="4858560" y="1897200"/>
            <a:ext cx="4179240" cy="4339080"/>
            <a:chOff x="4858560" y="1897200"/>
            <a:chExt cx="4179240" cy="4339080"/>
          </a:xfrm>
        </p:grpSpPr>
        <p:grpSp>
          <p:nvGrpSpPr>
            <p:cNvPr id="273" name="Group 5"/>
            <p:cNvGrpSpPr/>
            <p:nvPr/>
          </p:nvGrpSpPr>
          <p:grpSpPr>
            <a:xfrm>
              <a:off x="4861800" y="5172480"/>
              <a:ext cx="4176000" cy="1063800"/>
              <a:chOff x="4861800" y="5172480"/>
              <a:chExt cx="4176000" cy="1063800"/>
            </a:xfrm>
          </p:grpSpPr>
          <p:sp>
            <p:nvSpPr>
              <p:cNvPr id="274" name="CustomShape 6"/>
              <p:cNvSpPr/>
              <p:nvPr/>
            </p:nvSpPr>
            <p:spPr>
              <a:xfrm>
                <a:off x="7319880" y="5172480"/>
                <a:ext cx="1717920" cy="106380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000000"/>
                    </a:solidFill>
                    <a:latin typeface="Times New Roman"/>
                  </a:rPr>
                  <a:t>-1.23 -03     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75" name="CustomShape 7"/>
              <p:cNvSpPr/>
              <p:nvPr/>
            </p:nvSpPr>
            <p:spPr>
              <a:xfrm>
                <a:off x="4861800" y="5178600"/>
                <a:ext cx="1041120" cy="5763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0000"/>
                    </a:solidFill>
                    <a:latin typeface="Times New Roman"/>
                  </a:rPr>
                  <a:t>Press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76" name="CustomShape 8"/>
              <p:cNvSpPr/>
              <p:nvPr/>
            </p:nvSpPr>
            <p:spPr>
              <a:xfrm>
                <a:off x="6010560" y="5172480"/>
                <a:ext cx="659880" cy="576360"/>
              </a:xfrm>
              <a:prstGeom prst="rect">
                <a:avLst/>
              </a:prstGeom>
              <a:solidFill>
                <a:srgbClr val="0000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ffff"/>
                    </a:solidFill>
                    <a:latin typeface="Times New Roman"/>
                  </a:rPr>
                  <a:t>+/-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277" name="Group 9"/>
            <p:cNvGrpSpPr/>
            <p:nvPr/>
          </p:nvGrpSpPr>
          <p:grpSpPr>
            <a:xfrm>
              <a:off x="4858560" y="1897200"/>
              <a:ext cx="4179240" cy="582840"/>
              <a:chOff x="4858560" y="1897200"/>
              <a:chExt cx="4179240" cy="582840"/>
            </a:xfrm>
          </p:grpSpPr>
          <p:sp>
            <p:nvSpPr>
              <p:cNvPr id="278" name="CustomShape 10"/>
              <p:cNvSpPr/>
              <p:nvPr/>
            </p:nvSpPr>
            <p:spPr>
              <a:xfrm>
                <a:off x="4858560" y="1903680"/>
                <a:ext cx="1859400" cy="5763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0000"/>
                    </a:solidFill>
                    <a:latin typeface="Times New Roman"/>
                  </a:rPr>
                  <a:t>Input 1.23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79" name="CustomShape 11"/>
              <p:cNvSpPr/>
              <p:nvPr/>
            </p:nvSpPr>
            <p:spPr>
              <a:xfrm>
                <a:off x="7319880" y="1897200"/>
                <a:ext cx="1717920" cy="57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360" rIns="90360" tIns="44280" bIns="44280">
                <a:spAutoFit/>
              </a:bodyPr>
              <a:p>
                <a:pPr algn="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000000"/>
                    </a:solidFill>
                    <a:latin typeface="Times New Roman"/>
                  </a:rPr>
                  <a:t>1.23      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280" name="Group 12"/>
            <p:cNvGrpSpPr/>
            <p:nvPr/>
          </p:nvGrpSpPr>
          <p:grpSpPr>
            <a:xfrm>
              <a:off x="4861800" y="3476880"/>
              <a:ext cx="4176000" cy="1063800"/>
              <a:chOff x="4861800" y="3476880"/>
              <a:chExt cx="4176000" cy="1063800"/>
            </a:xfrm>
          </p:grpSpPr>
          <p:sp>
            <p:nvSpPr>
              <p:cNvPr id="281" name="CustomShape 13"/>
              <p:cNvSpPr/>
              <p:nvPr/>
            </p:nvSpPr>
            <p:spPr>
              <a:xfrm>
                <a:off x="4861800" y="3483360"/>
                <a:ext cx="1041120" cy="5763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0000"/>
                    </a:solidFill>
                    <a:latin typeface="Times New Roman"/>
                  </a:rPr>
                  <a:t>Press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82" name="CustomShape 14"/>
              <p:cNvSpPr/>
              <p:nvPr/>
            </p:nvSpPr>
            <p:spPr>
              <a:xfrm>
                <a:off x="5928480" y="3476880"/>
                <a:ext cx="949680" cy="576360"/>
              </a:xfrm>
              <a:prstGeom prst="rect">
                <a:avLst/>
              </a:prstGeom>
              <a:solidFill>
                <a:srgbClr val="0000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ffff"/>
                    </a:solidFill>
                    <a:latin typeface="Times New Roman"/>
                  </a:rPr>
                  <a:t>EXP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83" name="CustomShape 15"/>
              <p:cNvSpPr/>
              <p:nvPr/>
            </p:nvSpPr>
            <p:spPr>
              <a:xfrm>
                <a:off x="7319880" y="3476880"/>
                <a:ext cx="1717920" cy="106380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000000"/>
                    </a:solidFill>
                    <a:latin typeface="Times New Roman"/>
                  </a:rPr>
                  <a:t>-1.23  00  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284" name="Group 16"/>
            <p:cNvGrpSpPr/>
            <p:nvPr/>
          </p:nvGrpSpPr>
          <p:grpSpPr>
            <a:xfrm>
              <a:off x="4859640" y="4281840"/>
              <a:ext cx="4178160" cy="1063800"/>
              <a:chOff x="4859640" y="4281840"/>
              <a:chExt cx="4178160" cy="1063800"/>
            </a:xfrm>
          </p:grpSpPr>
          <p:sp>
            <p:nvSpPr>
              <p:cNvPr id="285" name="CustomShape 17"/>
              <p:cNvSpPr/>
              <p:nvPr/>
            </p:nvSpPr>
            <p:spPr>
              <a:xfrm>
                <a:off x="4859640" y="4287960"/>
                <a:ext cx="1348920" cy="5763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0000"/>
                    </a:solidFill>
                    <a:latin typeface="Times New Roman"/>
                  </a:rPr>
                  <a:t>Input 3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86" name="CustomShape 18"/>
              <p:cNvSpPr/>
              <p:nvPr/>
            </p:nvSpPr>
            <p:spPr>
              <a:xfrm>
                <a:off x="7319880" y="4281840"/>
                <a:ext cx="1717920" cy="106380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000000"/>
                    </a:solidFill>
                    <a:latin typeface="Times New Roman"/>
                  </a:rPr>
                  <a:t>-1.23  03      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  <p:grpSp>
          <p:nvGrpSpPr>
            <p:cNvPr id="287" name="Group 19"/>
            <p:cNvGrpSpPr/>
            <p:nvPr/>
          </p:nvGrpSpPr>
          <p:grpSpPr>
            <a:xfrm>
              <a:off x="4861800" y="2657880"/>
              <a:ext cx="4176000" cy="582480"/>
              <a:chOff x="4861800" y="2657880"/>
              <a:chExt cx="4176000" cy="582480"/>
            </a:xfrm>
          </p:grpSpPr>
          <p:sp>
            <p:nvSpPr>
              <p:cNvPr id="288" name="CustomShape 20"/>
              <p:cNvSpPr/>
              <p:nvPr/>
            </p:nvSpPr>
            <p:spPr>
              <a:xfrm>
                <a:off x="7319880" y="2657880"/>
                <a:ext cx="1717920" cy="576360"/>
              </a:xfrm>
              <a:prstGeom prst="rect">
                <a:avLst/>
              </a:prstGeom>
              <a:noFill/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360" rIns="90360" tIns="44280" bIns="44280">
                <a:spAutoFit/>
              </a:bodyPr>
              <a:p>
                <a:pPr algn="r"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000000"/>
                    </a:solidFill>
                    <a:latin typeface="Times New Roman"/>
                  </a:rPr>
                  <a:t>-1.23      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89" name="CustomShape 21"/>
              <p:cNvSpPr/>
              <p:nvPr/>
            </p:nvSpPr>
            <p:spPr>
              <a:xfrm>
                <a:off x="4861800" y="2664000"/>
                <a:ext cx="1041120" cy="5763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0000"/>
                    </a:solidFill>
                    <a:latin typeface="Times New Roman"/>
                  </a:rPr>
                  <a:t>Press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  <p:sp>
            <p:nvSpPr>
              <p:cNvPr id="290" name="CustomShape 22"/>
              <p:cNvSpPr/>
              <p:nvPr/>
            </p:nvSpPr>
            <p:spPr>
              <a:xfrm>
                <a:off x="6010560" y="2657880"/>
                <a:ext cx="659880" cy="576360"/>
              </a:xfrm>
              <a:prstGeom prst="rect">
                <a:avLst/>
              </a:prstGeom>
              <a:solidFill>
                <a:srgbClr val="000000"/>
              </a:solidFill>
              <a:ln w="12600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360" rIns="90360" tIns="44280" bIns="44280">
                <a:spAutoFit/>
              </a:bodyPr>
              <a:p>
                <a:pPr>
                  <a:tabLst>
                    <a:tab algn="l" pos="0"/>
                    <a:tab algn="l" pos="914400"/>
                    <a:tab algn="l" pos="1828800"/>
                    <a:tab algn="l" pos="2743200"/>
                    <a:tab algn="l" pos="3657600"/>
                    <a:tab algn="l" pos="4572000"/>
                    <a:tab algn="l" pos="5486400"/>
                    <a:tab algn="l" pos="6400800"/>
                    <a:tab algn="l" pos="7315200"/>
                    <a:tab algn="l" pos="8229600"/>
                    <a:tab algn="l" pos="9144000"/>
                    <a:tab algn="l" pos="10058400"/>
                  </a:tabLst>
                </a:pPr>
                <a:r>
                  <a:rPr b="0" lang="en-US" sz="3200" spc="-1" strike="noStrike">
                    <a:solidFill>
                      <a:srgbClr val="ffffff"/>
                    </a:solidFill>
                    <a:latin typeface="Times New Roman"/>
                  </a:rPr>
                  <a:t>+/-</a:t>
                </a:r>
                <a:endParaRPr b="0" lang="en-US" sz="3200" spc="-1" strike="noStrike">
                  <a:solidFill>
                    <a:srgbClr val="000000"/>
                  </a:solidFill>
                  <a:latin typeface="Times New Roman"/>
                </a:endParaRPr>
              </a:p>
            </p:txBody>
          </p:sp>
        </p:grpSp>
      </p:grpSp>
    </p:spTree>
  </p:cSld>
  <p:transition>
    <p:fade thruBlk="true"/>
  </p:transition>
  <p:timing>
    <p:tnLst>
      <p:par>
        <p:cTn id="367" dur="indefinite" restart="never" nodeType="tmRoot">
          <p:childTnLst>
            <p:seq>
              <p:cTn id="368" dur="indefinite" nodeType="mainSeq">
                <p:childTnLst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3" dur="500"/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6" dur="500"/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9" dur="500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4" dur="500"/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7" dur="500"/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8" fill="hold">
                      <p:stCondLst>
                        <p:cond delay="indefinite"/>
                      </p:stCondLst>
                      <p:childTnLst>
                        <p:par>
                          <p:cTn id="389" fill="hold">
                            <p:stCondLst>
                              <p:cond delay="0"/>
                            </p:stCondLst>
                            <p:childTnLst>
                              <p:par>
                                <p:cTn id="3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2" dur="500"/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5" dur="500"/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What Is a Measurement?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685440" y="1657080"/>
            <a:ext cx="426708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Quantitative observation.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Comparison to an agreed upon standard.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Every measurement has a number and a unit.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56" name="" descr=""/>
          <p:cNvPicPr/>
          <p:nvPr/>
        </p:nvPicPr>
        <p:blipFill>
          <a:blip r:embed="rId1"/>
          <a:stretch/>
        </p:blipFill>
        <p:spPr>
          <a:xfrm>
            <a:off x="5029200" y="1600200"/>
            <a:ext cx="3586320" cy="4343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" dur="500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Inputting Scientific Notation into a </a:t>
            </a:r>
            <a:br/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TI Graphics Calculator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292" name="TextShape 2"/>
          <p:cNvSpPr txBox="1"/>
          <p:nvPr/>
        </p:nvSpPr>
        <p:spPr>
          <a:xfrm>
            <a:off x="152280" y="1709640"/>
            <a:ext cx="4572000" cy="4843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Use ( ) liberally!!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Type in the decimal part of the number.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negative,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first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press the (-).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Press the multiplication key.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Type “10”.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Press the exponent key,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^ 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Type the exponent.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negative,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first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press the (-).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3" name="CustomShape 3"/>
          <p:cNvSpPr/>
          <p:nvPr/>
        </p:nvSpPr>
        <p:spPr>
          <a:xfrm>
            <a:off x="5876640" y="1295280"/>
            <a:ext cx="204372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360" rIns="90360" tIns="44280" bIns="4428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-1.23 x 10</a:t>
            </a:r>
            <a:r>
              <a:rPr b="0" lang="en-US" sz="3200" spc="-1" strike="noStrike" baseline="30000">
                <a:solidFill>
                  <a:srgbClr val="ff0000"/>
                </a:solidFill>
                <a:latin typeface="Times New Roman"/>
              </a:rPr>
              <a:t>-3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294" name="Group 4"/>
          <p:cNvGrpSpPr/>
          <p:nvPr/>
        </p:nvGrpSpPr>
        <p:grpSpPr>
          <a:xfrm>
            <a:off x="5028120" y="1981080"/>
            <a:ext cx="3580920" cy="4478040"/>
            <a:chOff x="5028120" y="1981080"/>
            <a:chExt cx="3580920" cy="4478040"/>
          </a:xfrm>
        </p:grpSpPr>
        <p:sp>
          <p:nvSpPr>
            <p:cNvPr id="295" name="CustomShape 5"/>
            <p:cNvSpPr/>
            <p:nvPr/>
          </p:nvSpPr>
          <p:spPr>
            <a:xfrm>
              <a:off x="6643800" y="198756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  <a:ea typeface="Times New Roman"/>
                </a:rPr>
                <a:t>–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6" name="CustomShape 6"/>
            <p:cNvSpPr/>
            <p:nvPr/>
          </p:nvSpPr>
          <p:spPr>
            <a:xfrm>
              <a:off x="5043240" y="2006640"/>
              <a:ext cx="8262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Press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7" name="CustomShape 7"/>
            <p:cNvSpPr/>
            <p:nvPr/>
          </p:nvSpPr>
          <p:spPr>
            <a:xfrm>
              <a:off x="5922000" y="1981080"/>
              <a:ext cx="487800" cy="454680"/>
            </a:xfrm>
            <a:prstGeom prst="rect">
              <a:avLst/>
            </a:prstGeom>
            <a:solidFill>
              <a:srgbClr val="0000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ffff"/>
                  </a:solidFill>
                  <a:latin typeface="Times New Roman"/>
                </a:rPr>
                <a:t>(-)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8" name="CustomShape 8"/>
            <p:cNvSpPr/>
            <p:nvPr/>
          </p:nvSpPr>
          <p:spPr>
            <a:xfrm>
              <a:off x="5042520" y="2590920"/>
              <a:ext cx="143568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Input 1.23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299" name="CustomShape 9"/>
            <p:cNvSpPr/>
            <p:nvPr/>
          </p:nvSpPr>
          <p:spPr>
            <a:xfrm>
              <a:off x="6643800" y="259092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  <a:ea typeface="Times New Roman"/>
                </a:rPr>
                <a:t>–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1.23     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0" name="CustomShape 10"/>
            <p:cNvSpPr/>
            <p:nvPr/>
          </p:nvSpPr>
          <p:spPr>
            <a:xfrm>
              <a:off x="5043240" y="4438800"/>
              <a:ext cx="8262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Press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1" name="CustomShape 11"/>
            <p:cNvSpPr/>
            <p:nvPr/>
          </p:nvSpPr>
          <p:spPr>
            <a:xfrm>
              <a:off x="6003360" y="4413240"/>
              <a:ext cx="324720" cy="454680"/>
            </a:xfrm>
            <a:prstGeom prst="rect">
              <a:avLst/>
            </a:prstGeom>
            <a:solidFill>
              <a:srgbClr val="0000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ffff"/>
                  </a:solidFill>
                  <a:latin typeface="Times New Roman"/>
                </a:rPr>
                <a:t>^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2" name="CustomShape 12"/>
            <p:cNvSpPr/>
            <p:nvPr/>
          </p:nvSpPr>
          <p:spPr>
            <a:xfrm>
              <a:off x="6643800" y="441972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-1.23*10^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3" name="CustomShape 13"/>
            <p:cNvSpPr/>
            <p:nvPr/>
          </p:nvSpPr>
          <p:spPr>
            <a:xfrm>
              <a:off x="5028120" y="5657760"/>
              <a:ext cx="10548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Input 3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4" name="CustomShape 14"/>
            <p:cNvSpPr/>
            <p:nvPr/>
          </p:nvSpPr>
          <p:spPr>
            <a:xfrm>
              <a:off x="6643800" y="5638680"/>
              <a:ext cx="1965240" cy="82044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-1.23*10^-3     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5" name="CustomShape 15"/>
            <p:cNvSpPr/>
            <p:nvPr/>
          </p:nvSpPr>
          <p:spPr>
            <a:xfrm>
              <a:off x="6643800" y="318132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-1.23*    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6" name="CustomShape 16"/>
            <p:cNvSpPr/>
            <p:nvPr/>
          </p:nvSpPr>
          <p:spPr>
            <a:xfrm>
              <a:off x="5043240" y="3200400"/>
              <a:ext cx="8262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Press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7" name="CustomShape 17"/>
            <p:cNvSpPr/>
            <p:nvPr/>
          </p:nvSpPr>
          <p:spPr>
            <a:xfrm>
              <a:off x="5989320" y="3174840"/>
              <a:ext cx="353520" cy="454680"/>
            </a:xfrm>
            <a:prstGeom prst="rect">
              <a:avLst/>
            </a:prstGeom>
            <a:solidFill>
              <a:srgbClr val="0000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ffff"/>
                  </a:solidFill>
                  <a:latin typeface="Times New Roman"/>
                  <a:ea typeface="Times New Roman"/>
                </a:rPr>
                <a:t>×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8" name="CustomShape 18"/>
            <p:cNvSpPr/>
            <p:nvPr/>
          </p:nvSpPr>
          <p:spPr>
            <a:xfrm>
              <a:off x="5042520" y="3828960"/>
              <a:ext cx="120708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Input 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09" name="CustomShape 19"/>
            <p:cNvSpPr/>
            <p:nvPr/>
          </p:nvSpPr>
          <p:spPr>
            <a:xfrm>
              <a:off x="6643800" y="380988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-1.23*10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0" name="CustomShape 20"/>
            <p:cNvSpPr/>
            <p:nvPr/>
          </p:nvSpPr>
          <p:spPr>
            <a:xfrm>
              <a:off x="6643800" y="5029200"/>
              <a:ext cx="1965240" cy="454680"/>
            </a:xfrm>
            <a:prstGeom prst="rect">
              <a:avLst/>
            </a:prstGeom>
            <a:noFill/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  <a:ea typeface="Times New Roman"/>
                </a:rPr>
                <a:t>-1.23*10^-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1" name="CustomShape 21"/>
            <p:cNvSpPr/>
            <p:nvPr/>
          </p:nvSpPr>
          <p:spPr>
            <a:xfrm>
              <a:off x="5043240" y="5048280"/>
              <a:ext cx="826200" cy="45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Press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12" name="CustomShape 22"/>
            <p:cNvSpPr/>
            <p:nvPr/>
          </p:nvSpPr>
          <p:spPr>
            <a:xfrm>
              <a:off x="5922000" y="5022720"/>
              <a:ext cx="487800" cy="454680"/>
            </a:xfrm>
            <a:prstGeom prst="rect">
              <a:avLst/>
            </a:prstGeom>
            <a:solidFill>
              <a:srgbClr val="000000"/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360" rIns="90360" tIns="44280" bIns="4428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ffff"/>
                  </a:solidFill>
                  <a:latin typeface="Times New Roman"/>
                </a:rPr>
                <a:t>(-)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396" dur="indefinite" restart="never" nodeType="tmRoot">
          <p:childTnLst>
            <p:seq>
              <p:cTn id="397" dur="indefinite" nodeType="mainSeq">
                <p:childTnLst>
                  <p:par>
                    <p:cTn id="398" fill="hold">
                      <p:stCondLst>
                        <p:cond delay="indefinite"/>
                      </p:stCondLst>
                      <p:childTnLst>
                        <p:par>
                          <p:cTn id="399" fill="hold">
                            <p:stCondLst>
                              <p:cond delay="0"/>
                            </p:stCondLst>
                            <p:childTnLst>
                              <p:par>
                                <p:cTn id="4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2" dur="500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3" fill="hold">
                      <p:stCondLst>
                        <p:cond delay="indefinite"/>
                      </p:stCondLst>
                      <p:childTnLst>
                        <p:par>
                          <p:cTn id="404" fill="hold">
                            <p:stCondLst>
                              <p:cond delay="0"/>
                            </p:stCondLst>
                            <p:childTnLst>
                              <p:par>
                                <p:cTn id="40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7" dur="500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0" dur="500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5" dur="500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0" dur="500"/>
                                        <p:tgtEl>
                                          <p:spTgt spid="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5" dur="500"/>
                                        <p:tgtEl>
                                          <p:spTgt spid="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6" fill="hold">
                      <p:stCondLst>
                        <p:cond delay="indefinite"/>
                      </p:stCondLst>
                      <p:childTnLst>
                        <p:par>
                          <p:cTn id="427" fill="hold">
                            <p:stCondLst>
                              <p:cond delay="0"/>
                            </p:stCondLst>
                            <p:childTnLst>
                              <p:par>
                                <p:cTn id="4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0" dur="500"/>
                                        <p:tgtEl>
                                          <p:spTgt spid="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3" dur="500"/>
                                        <p:tgtEl>
                                          <p:spTgt spid="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Significant Figures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14" name="TextShape 2"/>
          <p:cNvSpPr txBox="1"/>
          <p:nvPr/>
        </p:nvSpPr>
        <p:spPr>
          <a:xfrm>
            <a:off x="1371600" y="3886200"/>
            <a:ext cx="6400800" cy="1752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Writing numbers to reflect precision.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TextShape 1"/>
          <p:cNvSpPr txBox="1"/>
          <p:nvPr/>
        </p:nvSpPr>
        <p:spPr>
          <a:xfrm>
            <a:off x="533520" y="609120"/>
            <a:ext cx="80769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Exact Numbers vs. Measurements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16" name="TextShape 2"/>
          <p:cNvSpPr txBox="1"/>
          <p:nvPr/>
        </p:nvSpPr>
        <p:spPr>
          <a:xfrm>
            <a:off x="533520" y="1752480"/>
            <a:ext cx="7787520" cy="4572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Sometimes you can determine an exact value for a quality of an object.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Often by counting.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Pennies in a pile.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Sometimes by definition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1 ounce is exactly 1/16</a:t>
            </a:r>
            <a:r>
              <a:rPr b="0" lang="en-US" sz="2000" spc="-1" strike="noStrike" baseline="30000">
                <a:solidFill>
                  <a:srgbClr val="000000"/>
                </a:solidFill>
                <a:latin typeface="Times New Roman"/>
              </a:rPr>
              <a:t>th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of 1 pound.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Whenever you use an instrument to compare a quality of an object to a standard, there is uncertainty in the comparison.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34" dur="indefinite" restart="never" nodeType="tmRoot">
          <p:childTnLst>
            <p:seq>
              <p:cTn id="435" dur="indefinite" nodeType="mainSeq">
                <p:childTnLst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0" dur="500"/>
                                        <p:tgtEl>
                                          <p:spTgt spid="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3" dur="500"/>
                                        <p:tgtEl>
                                          <p:spTgt spid="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6" dur="500"/>
                                        <p:tgtEl>
                                          <p:spTgt spid="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49" dur="500"/>
                                        <p:tgtEl>
                                          <p:spTgt spid="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2" dur="500"/>
                                        <p:tgtEl>
                                          <p:spTgt spid="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3" fill="hold">
                      <p:stCondLst>
                        <p:cond delay="indefinite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57" dur="500"/>
                                        <p:tgtEl>
                                          <p:spTgt spid="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Reporting Measurements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18" name="TextShape 2"/>
          <p:cNvSpPr txBox="1"/>
          <p:nvPr/>
        </p:nvSpPr>
        <p:spPr>
          <a:xfrm>
            <a:off x="762120" y="1447560"/>
            <a:ext cx="7772400" cy="373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Measurements are written to indicate the uncertainty in the measurement.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system of writing measurements we use is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significant figures.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writing measurements, all the digits written are known with certainty except the last one, which is an estimate.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319" name="Group 3"/>
          <p:cNvGrpSpPr/>
          <p:nvPr/>
        </p:nvGrpSpPr>
        <p:grpSpPr>
          <a:xfrm>
            <a:off x="2209680" y="5029200"/>
            <a:ext cx="5059440" cy="1297800"/>
            <a:chOff x="2209680" y="5029200"/>
            <a:chExt cx="5059440" cy="1297800"/>
          </a:xfrm>
        </p:grpSpPr>
        <p:sp>
          <p:nvSpPr>
            <p:cNvPr id="320" name="CustomShape 4"/>
            <p:cNvSpPr/>
            <p:nvPr/>
          </p:nvSpPr>
          <p:spPr>
            <a:xfrm>
              <a:off x="3886920" y="5029200"/>
              <a:ext cx="1160640" cy="52056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800" spc="-1" strike="noStrike">
                  <a:solidFill>
                    <a:srgbClr val="0066ff"/>
                  </a:solidFill>
                  <a:latin typeface="Times New Roman"/>
                </a:rPr>
                <a:t>45.87</a:t>
              </a:r>
              <a:r>
                <a:rPr b="0" lang="en-US" sz="2800" spc="-1" strike="noStrike">
                  <a:solidFill>
                    <a:srgbClr val="ff0000"/>
                  </a:solidFill>
                  <a:latin typeface="Times New Roman"/>
                </a:rPr>
                <a:t>2</a:t>
              </a:r>
              <a:endParaRPr b="0" lang="en-US" sz="28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21" name="CustomShape 5"/>
            <p:cNvSpPr/>
            <p:nvPr/>
          </p:nvSpPr>
          <p:spPr>
            <a:xfrm rot="16200000">
              <a:off x="4148280" y="5319360"/>
              <a:ext cx="380880" cy="714240"/>
            </a:xfrm>
            <a:custGeom>
              <a:avLst/>
              <a:gdLst/>
              <a:ahLst/>
              <a:rect l="0" t="0" r="r" b="b"/>
              <a:pathLst>
                <a:path w="1060" h="1986">
                  <a:moveTo>
                    <a:pt x="1059" y="0"/>
                  </a:moveTo>
                  <a:cubicBezTo>
                    <a:pt x="794" y="0"/>
                    <a:pt x="529" y="248"/>
                    <a:pt x="529" y="496"/>
                  </a:cubicBezTo>
                  <a:lnTo>
                    <a:pt x="529" y="496"/>
                  </a:lnTo>
                  <a:cubicBezTo>
                    <a:pt x="529" y="744"/>
                    <a:pt x="264" y="992"/>
                    <a:pt x="0" y="992"/>
                  </a:cubicBezTo>
                  <a:cubicBezTo>
                    <a:pt x="264" y="992"/>
                    <a:pt x="529" y="1240"/>
                    <a:pt x="529" y="1488"/>
                  </a:cubicBezTo>
                  <a:lnTo>
                    <a:pt x="529" y="1488"/>
                  </a:lnTo>
                  <a:cubicBezTo>
                    <a:pt x="529" y="1736"/>
                    <a:pt x="794" y="1985"/>
                    <a:pt x="1059" y="1985"/>
                  </a:cubicBezTo>
                </a:path>
              </a:pathLst>
            </a:custGeom>
            <a:noFill/>
            <a:ln w="9360">
              <a:solidFill>
                <a:srgbClr val="0066ff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22" name="CustomShape 6"/>
            <p:cNvSpPr/>
            <p:nvPr/>
          </p:nvSpPr>
          <p:spPr>
            <a:xfrm>
              <a:off x="2209680" y="5867280"/>
              <a:ext cx="108000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66ff"/>
                  </a:solidFill>
                  <a:latin typeface="Times New Roman"/>
                </a:rPr>
                <a:t>Certain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323" name="Line 7"/>
            <p:cNvCxnSpPr>
              <a:stCxn id="322" idx="3"/>
              <a:endCxn id="321" idx="1"/>
            </p:cNvCxnSpPr>
            <p:nvPr/>
          </p:nvCxnSpPr>
          <p:spPr>
            <a:xfrm flipV="1">
              <a:off x="3289680" y="5866920"/>
              <a:ext cx="1049400" cy="230400"/>
            </a:xfrm>
            <a:prstGeom prst="bentConnector3">
              <a:avLst/>
            </a:prstGeom>
            <a:ln w="9360">
              <a:solidFill>
                <a:srgbClr val="0066ff"/>
              </a:solidFill>
              <a:miter/>
            </a:ln>
          </p:spPr>
        </p:cxnSp>
        <p:sp>
          <p:nvSpPr>
            <p:cNvPr id="324" name="CustomShape 8"/>
            <p:cNvSpPr/>
            <p:nvPr/>
          </p:nvSpPr>
          <p:spPr>
            <a:xfrm>
              <a:off x="5866200" y="5638680"/>
              <a:ext cx="140292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ff0000"/>
                  </a:solidFill>
                  <a:latin typeface="Times New Roman"/>
                </a:rPr>
                <a:t>Estimated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325" name="Line 9"/>
            <p:cNvCxnSpPr>
              <a:stCxn id="324" idx="1"/>
              <a:endCxn id="320" idx="3"/>
            </p:cNvCxnSpPr>
            <p:nvPr/>
          </p:nvCxnSpPr>
          <p:spPr>
            <a:xfrm flipH="1" flipV="1">
              <a:off x="5047560" y="5289480"/>
              <a:ext cx="819000" cy="579240"/>
            </a:xfrm>
            <a:prstGeom prst="bentConnector3">
              <a:avLst/>
            </a:prstGeom>
            <a:ln w="9360">
              <a:solidFill>
                <a:srgbClr val="ff0000"/>
              </a:solidFill>
              <a:miter/>
              <a:tailEnd len="med" type="triangle" w="med"/>
            </a:ln>
          </p:spPr>
        </p:cxnSp>
      </p:grpSp>
      <p:sp>
        <p:nvSpPr>
          <p:cNvPr id="326" name="CustomShape 10"/>
          <p:cNvSpPr/>
          <p:nvPr/>
        </p:nvSpPr>
        <p:spPr>
          <a:xfrm>
            <a:off x="3886920" y="5029200"/>
            <a:ext cx="116064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45.872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458" dur="indefinite" restart="never" nodeType="tmRoot">
          <p:childTnLst>
            <p:seq>
              <p:cTn id="459" dur="indefinite" nodeType="mainSeq">
                <p:childTnLst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4" dur="500"/>
                                        <p:tgtEl>
                                          <p:spTgt spid="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69" dur="500"/>
                                        <p:tgtEl>
                                          <p:spTgt spid="3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74" dur="500"/>
                                        <p:tgtEl>
                                          <p:spTgt spid="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9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0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85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set>
                                <p:cBhvr>
                                  <p:cTn id="486" dur="1" fill="hold">
                                    <p:stCondLst>
                                      <p:cond delay="0"/>
                                    </p:stCondLst>
                                  </p:cTn>
                                  <p:tgtEl>
                                    <p:spTgt spid="326"/>
                                  </p:tgtEl>
                                  <p:attrNameLst>
                                    <p:attrName>style.visibility</p:attrName>
                                  </p:attrNameLst>
                                </p:cBhvr>
                                <p:to>
                                  <p:strVal val="hidden"/>
                                </p:to>
                              </p:set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Estimating the Last Digit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28" name="TextShape 2"/>
          <p:cNvSpPr txBox="1"/>
          <p:nvPr/>
        </p:nvSpPr>
        <p:spPr>
          <a:xfrm>
            <a:off x="0" y="1752480"/>
            <a:ext cx="51055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For instruments marked with a scale, you get the last digit by estimating between the marks.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If possible.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Mentally divide the space into 10 equal spaces, then estimate how many spaces over the indicator is.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9" name="CustomShape 3"/>
          <p:cNvSpPr/>
          <p:nvPr/>
        </p:nvSpPr>
        <p:spPr>
          <a:xfrm>
            <a:off x="2438280" y="5334120"/>
            <a:ext cx="2786040" cy="1008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1.2 grams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the “1” is certain;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the “2” is an estimate.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30" name="" descr=""/>
          <p:cNvPicPr/>
          <p:nvPr/>
        </p:nvPicPr>
        <p:blipFill>
          <a:blip r:embed="rId1"/>
          <a:stretch/>
        </p:blipFill>
        <p:spPr>
          <a:xfrm>
            <a:off x="5257800" y="1676520"/>
            <a:ext cx="3398760" cy="41148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87" dur="indefinite" restart="never" nodeType="tmRoot">
          <p:childTnLst>
            <p:seq>
              <p:cTn id="488" dur="indefinite" nodeType="mainSeq">
                <p:childTnLst>
                  <p:par>
                    <p:cTn id="489" fill="hold">
                      <p:stCondLst>
                        <p:cond delay="indefinite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3" dur="500"/>
                                        <p:tgtEl>
                                          <p:spTgt spid="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96" dur="500"/>
                                        <p:tgtEl>
                                          <p:spTgt spid="3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7" fill="hold">
                      <p:stCondLst>
                        <p:cond delay="indefinite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01" dur="500"/>
                                        <p:tgtEl>
                                          <p:spTgt spid="3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2" fill="hold">
                      <p:stCondLst>
                        <p:cond delay="indefinite"/>
                      </p:stCondLst>
                      <p:childTnLst>
                        <p:par>
                          <p:cTn id="503" fill="hold">
                            <p:stCondLst>
                              <p:cond delay="0"/>
                            </p:stCondLst>
                            <p:childTnLst>
                              <p:par>
                                <p:cTn id="504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Skillbuilder 2.3—Reporting the Right Number of Digits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32" name="TextShape 2"/>
          <p:cNvSpPr txBox="1"/>
          <p:nvPr/>
        </p:nvSpPr>
        <p:spPr>
          <a:xfrm>
            <a:off x="685440" y="1981080"/>
            <a:ext cx="53341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thermometer used to measure the temperature of a backyard hot tub is shown to the right.  What is the temperature reading to the correct number of digits?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33" name="" descr=""/>
          <p:cNvPicPr/>
          <p:nvPr/>
        </p:nvPicPr>
        <p:blipFill>
          <a:blip r:embed="rId1"/>
          <a:stretch/>
        </p:blipFill>
        <p:spPr>
          <a:xfrm>
            <a:off x="6400800" y="1676520"/>
            <a:ext cx="1855800" cy="39812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Skillbuilder 2.3—Reporting the Right Number of Digits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35" name="TextShape 2"/>
          <p:cNvSpPr txBox="1"/>
          <p:nvPr/>
        </p:nvSpPr>
        <p:spPr>
          <a:xfrm>
            <a:off x="685440" y="1981080"/>
            <a:ext cx="53341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thermometer used to measure the temperature of a backyard hot tub is shown to the right.  What is the temperature reading to the correct number of digits?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6" name="CustomShape 3"/>
          <p:cNvSpPr/>
          <p:nvPr/>
        </p:nvSpPr>
        <p:spPr>
          <a:xfrm>
            <a:off x="7907760" y="3200400"/>
            <a:ext cx="12337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103.4 °F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37" name="" descr=""/>
          <p:cNvPicPr/>
          <p:nvPr/>
        </p:nvPicPr>
        <p:blipFill>
          <a:blip r:embed="rId1"/>
          <a:stretch/>
        </p:blipFill>
        <p:spPr>
          <a:xfrm>
            <a:off x="6095880" y="1676520"/>
            <a:ext cx="1855800" cy="39812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extShape 1"/>
          <p:cNvSpPr txBox="1"/>
          <p:nvPr/>
        </p:nvSpPr>
        <p:spPr>
          <a:xfrm>
            <a:off x="68580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Significant Figures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39" name="TextShape 2"/>
          <p:cNvSpPr txBox="1"/>
          <p:nvPr/>
        </p:nvSpPr>
        <p:spPr>
          <a:xfrm>
            <a:off x="304920" y="1142640"/>
            <a:ext cx="5867280" cy="5181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non-placeholding digits in a reported measurement are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significant figures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Some zeros in a written number are only there to help you locate the decimal point.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Significant figures tell us the range of values to expect for repeated measurements.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more significant figures there are in a measurement, the smaller the range of values.  Therefore, the measurement is more precise.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0" name="CustomShape 3"/>
          <p:cNvSpPr/>
          <p:nvPr/>
        </p:nvSpPr>
        <p:spPr>
          <a:xfrm>
            <a:off x="6091200" y="1523880"/>
            <a:ext cx="3052800" cy="192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66ff"/>
                </a:solidFill>
                <a:latin typeface="Times New Roman"/>
              </a:rPr>
              <a:t>12.3 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has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 significant figures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and its range is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12.2 to 12.4 cm.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1" name="CustomShape 4"/>
          <p:cNvSpPr/>
          <p:nvPr/>
        </p:nvSpPr>
        <p:spPr>
          <a:xfrm>
            <a:off x="6162840" y="3886200"/>
            <a:ext cx="2981160" cy="1922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66ff"/>
                </a:solidFill>
                <a:latin typeface="Times New Roman"/>
              </a:rPr>
              <a:t>12.30 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has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</a:t>
            </a: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 significant figures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and its range is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9900"/>
                </a:solidFill>
                <a:latin typeface="Times New Roman"/>
              </a:rPr>
              <a:t>12.29 to 12.31 cm.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06" dur="indefinite" restart="never" nodeType="tmRoot">
          <p:childTnLst>
            <p:seq>
              <p:cTn id="507" dur="indefinite" nodeType="mainSeq">
                <p:childTnLst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2" dur="500"/>
                                        <p:tgtEl>
                                          <p:spTgt spid="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15" dur="500"/>
                                        <p:tgtEl>
                                          <p:spTgt spid="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6" fill="hold">
                      <p:stCondLst>
                        <p:cond delay="indefinite"/>
                      </p:stCondLst>
                      <p:childTnLst>
                        <p:par>
                          <p:cTn id="517" fill="hold">
                            <p:stCondLst>
                              <p:cond delay="0"/>
                            </p:stCondLst>
                            <p:childTnLst>
                              <p:par>
                                <p:cTn id="5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0" dur="500"/>
                                        <p:tgtEl>
                                          <p:spTgt spid="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23" dur="500"/>
                                        <p:tgtEl>
                                          <p:spTgt spid="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4" fill="hold">
                      <p:stCondLst>
                        <p:cond delay="indefinite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8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9" dur="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4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5" dur="5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Counting Significant Figures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43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non-zero digits are significant.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1.5 has 2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Interior zeros are significant.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1.05 has 3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Trailing zeros after a decimal point are significant.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1.050 has 4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6600cc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36" dur="indefinite" restart="never" nodeType="tmRoot">
          <p:childTnLst>
            <p:seq>
              <p:cTn id="537" dur="indefinite" nodeType="mainSeq">
                <p:childTnLst>
                  <p:par>
                    <p:cTn id="538" fill="hold">
                      <p:stCondLst>
                        <p:cond delay="indefinite"/>
                      </p:stCondLst>
                      <p:childTnLst>
                        <p:par>
                          <p:cTn id="539" fill="hold">
                            <p:stCondLst>
                              <p:cond delay="0"/>
                            </p:stCondLst>
                            <p:childTnLst>
                              <p:par>
                                <p:cTn id="54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2" dur="500"/>
                                        <p:tgtEl>
                                          <p:spTgt spid="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5" dur="500"/>
                                        <p:tgtEl>
                                          <p:spTgt spid="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0" dur="500"/>
                                        <p:tgtEl>
                                          <p:spTgt spid="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3" dur="500"/>
                                        <p:tgtEl>
                                          <p:spTgt spid="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4" fill="hold">
                      <p:stCondLst>
                        <p:cond delay="indefinite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58" dur="500"/>
                                        <p:tgtEl>
                                          <p:spTgt spid="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1" dur="500"/>
                                        <p:tgtEl>
                                          <p:spTgt spid="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Counting Significant Figures,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45" name="TextShape 2"/>
          <p:cNvSpPr txBox="1"/>
          <p:nvPr/>
        </p:nvSpPr>
        <p:spPr>
          <a:xfrm>
            <a:off x="685800" y="18288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Leading zeros are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NOT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significant.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0.001050 has 4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371600" indent="-45720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1.050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-3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Zeros at the end of a number without a written decimal point are ambiguous and should be avoided by using scientific notation.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697"/>
              </a:spcBef>
              <a:buClr>
                <a:srgbClr val="6600cc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If 150 has 2 significant figures, then 1.5 x 10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,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but if 150 has 3 significant figures, then 1.50 x 10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562" dur="indefinite" restart="never" nodeType="tmRoot">
          <p:childTnLst>
            <p:seq>
              <p:cTn id="563" dur="indefinite" nodeType="mainSeq">
                <p:childTnLst>
                  <p:par>
                    <p:cTn id="564" fill="hold">
                      <p:stCondLst>
                        <p:cond delay="indefinite"/>
                      </p:stCondLst>
                      <p:childTnLst>
                        <p:par>
                          <p:cTn id="565" fill="hold">
                            <p:stCondLst>
                              <p:cond delay="0"/>
                            </p:stCondLst>
                            <p:childTnLst>
                              <p:par>
                                <p:cTn id="5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8" dur="500"/>
                                        <p:tgtEl>
                                          <p:spTgt spid="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1" dur="500"/>
                                        <p:tgtEl>
                                          <p:spTgt spid="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4" dur="500"/>
                                        <p:tgtEl>
                                          <p:spTgt spid="3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5" fill="hold">
                      <p:stCondLst>
                        <p:cond delay="indefinite"/>
                      </p:stCondLst>
                      <p:childTnLst>
                        <p:par>
                          <p:cTn id="576" fill="hold">
                            <p:stCondLst>
                              <p:cond delay="0"/>
                            </p:stCondLst>
                            <p:childTnLst>
                              <p:par>
                                <p:cTn id="5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79" dur="500"/>
                                        <p:tgtEl>
                                          <p:spTgt spid="3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2" dur="500"/>
                                        <p:tgtEl>
                                          <p:spTgt spid="3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685800" y="42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A Measurement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914400" y="1877400"/>
            <a:ext cx="7315200" cy="365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unit tells you to what standard you are comparing your object.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number tells you: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What multiple of the standard the object measures.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uncertainty in the measurement.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" dur="indefinite" restart="never" nodeType="tmRoot">
          <p:childTnLst>
            <p:seq>
              <p:cTn id="25" dur="indefinite" nodeType="mainSeq">
                <p:childTnLst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Significant Figures and Exact Numbers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47" name="TextShape 2"/>
          <p:cNvSpPr txBox="1"/>
          <p:nvPr/>
        </p:nvSpPr>
        <p:spPr>
          <a:xfrm>
            <a:off x="685440" y="1294920"/>
            <a:ext cx="8001000" cy="4496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Exact numbers have an unlimited number of significant figures.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number whose value is known with complete certainty is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exact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From counting individual objects.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From definitions.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is exactly equal to 0.01 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From integer values in equations.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 the equation for the radius of a circle, the 2 is exact.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348" name="Group 3"/>
          <p:cNvGrpSpPr/>
          <p:nvPr/>
        </p:nvGrpSpPr>
        <p:grpSpPr>
          <a:xfrm>
            <a:off x="2587320" y="5486400"/>
            <a:ext cx="4134240" cy="703800"/>
            <a:chOff x="2587320" y="5486400"/>
            <a:chExt cx="4134240" cy="703800"/>
          </a:xfrm>
        </p:grpSpPr>
        <p:sp>
          <p:nvSpPr>
            <p:cNvPr id="349" name="CustomShape 4"/>
            <p:cNvSpPr/>
            <p:nvPr/>
          </p:nvSpPr>
          <p:spPr>
            <a:xfrm>
              <a:off x="2587320" y="5612040"/>
              <a:ext cx="2093400" cy="39888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0000"/>
                  </a:solidFill>
                  <a:latin typeface="Times New Roman"/>
                </a:rPr>
                <a:t>radius of a circle =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350" name="CustomShape 5"/>
            <p:cNvSpPr/>
            <p:nvPr/>
          </p:nvSpPr>
          <p:spPr>
            <a:xfrm>
              <a:off x="4568760" y="5486400"/>
              <a:ext cx="2152800" cy="7038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 u="sng">
                  <a:solidFill>
                    <a:srgbClr val="000000"/>
                  </a:solidFill>
                  <a:uFillTx/>
                  <a:latin typeface="Times New Roman"/>
                </a:rPr>
                <a:t>diameter of a circle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000" spc="-1" strike="noStrike">
                  <a:solidFill>
                    <a:srgbClr val="000000"/>
                  </a:solidFill>
                  <a:latin typeface="Times New Roman"/>
                </a:rPr>
                <a:t>2</a:t>
              </a:r>
              <a:endParaRPr b="0" lang="en-US" sz="20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583" dur="indefinite" restart="never" nodeType="tmRoot">
          <p:childTnLst>
            <p:seq>
              <p:cTn id="584" dur="indefinite" nodeType="mainSeq">
                <p:childTnLst>
                  <p:par>
                    <p:cTn id="585" fill="hold">
                      <p:stCondLst>
                        <p:cond delay="indefinite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89" dur="500"/>
                                        <p:tgtEl>
                                          <p:spTgt spid="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0" fill="hold">
                      <p:stCondLst>
                        <p:cond delay="indefinite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4" dur="500"/>
                                        <p:tgtEl>
                                          <p:spTgt spid="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5" fill="hold">
                      <p:stCondLst>
                        <p:cond delay="indefinite"/>
                      </p:stCondLst>
                      <p:childTnLst>
                        <p:par>
                          <p:cTn id="596" fill="hold">
                            <p:stCondLst>
                              <p:cond delay="0"/>
                            </p:stCondLst>
                            <p:childTnLst>
                              <p:par>
                                <p:cTn id="5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9" dur="500"/>
                                        <p:tgtEl>
                                          <p:spTgt spid="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0" fill="hold">
                      <p:stCondLst>
                        <p:cond delay="indefinite"/>
                      </p:stCondLst>
                      <p:childTnLst>
                        <p:par>
                          <p:cTn id="601" fill="hold">
                            <p:stCondLst>
                              <p:cond delay="0"/>
                            </p:stCondLst>
                            <p:childTnLst>
                              <p:par>
                                <p:cTn id="6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4" dur="500"/>
                                        <p:tgtEl>
                                          <p:spTgt spid="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07" dur="500"/>
                                        <p:tgtEl>
                                          <p:spTgt spid="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8" fill="hold">
                      <p:stCondLst>
                        <p:cond delay="indefinite"/>
                      </p:stCondLst>
                      <p:childTnLst>
                        <p:par>
                          <p:cTn id="609" fill="hold">
                            <p:stCondLst>
                              <p:cond delay="0"/>
                            </p:stCondLst>
                            <p:childTnLst>
                              <p:par>
                                <p:cTn id="6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2" dur="500"/>
                                        <p:tgtEl>
                                          <p:spTgt spid="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5" dur="500"/>
                                        <p:tgtEl>
                                          <p:spTgt spid="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8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2.4—Determining the Number of Significant Figures in a Number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52" name="TextShape 2"/>
          <p:cNvSpPr txBox="1"/>
          <p:nvPr/>
        </p:nvSpPr>
        <p:spPr>
          <a:xfrm>
            <a:off x="685800" y="167652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many significant figures are in each of the following numbers?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0.0035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1.080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2371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2.97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dozen = 12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100,000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extShape 1"/>
          <p:cNvSpPr txBox="1"/>
          <p:nvPr/>
        </p:nvSpPr>
        <p:spPr>
          <a:xfrm>
            <a:off x="685800" y="228600"/>
            <a:ext cx="7772400" cy="129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2.4—Determining the Number of Significant Figures in a Number, Continued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54" name="TextShape 2"/>
          <p:cNvSpPr txBox="1"/>
          <p:nvPr/>
        </p:nvSpPr>
        <p:spPr>
          <a:xfrm>
            <a:off x="685440" y="1690920"/>
            <a:ext cx="8077320" cy="4496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How many significant figures are in each of the following numbers?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0.0035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2 significant figures—leading zeros are not significant.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1.080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4 significant figures—trailing and interior zeros are significant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2371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4 significant figures—All digits are significant.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2.97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</a:rPr>
              <a:t>5  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3 significant figures—Only decimal parts count.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dozen = 12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Unlimited significant figures—Definition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100,000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Ambiguous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Number of Significant Figures, the Expected Range of Precision, and Indicate the Last Significant Figure 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56" name="TextShape 2"/>
          <p:cNvSpPr txBox="1"/>
          <p:nvPr/>
        </p:nvSpPr>
        <p:spPr>
          <a:xfrm>
            <a:off x="685440" y="1371240"/>
            <a:ext cx="3809880" cy="47242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12000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1.20 x 10</a:t>
            </a:r>
            <a:r>
              <a:rPr b="0" lang="en-US" sz="2800" spc="-1" strike="noStrike" baseline="50000">
                <a:solidFill>
                  <a:srgbClr val="ff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7" name="TextShape 3"/>
          <p:cNvSpPr txBox="1"/>
          <p:nvPr/>
        </p:nvSpPr>
        <p:spPr>
          <a:xfrm>
            <a:off x="4647960" y="1371240"/>
            <a:ext cx="3809880" cy="47242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0.0012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0.00120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1201000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extShape 1"/>
          <p:cNvSpPr txBox="1"/>
          <p:nvPr/>
        </p:nvSpPr>
        <p:spPr>
          <a:xfrm>
            <a:off x="685440" y="1371240"/>
            <a:ext cx="3809880" cy="47242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0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</a:t>
            </a:r>
            <a:r>
              <a:rPr b="1" lang="en-US" sz="2800" spc="-1" strike="noStrike">
                <a:solidFill>
                  <a:srgbClr val="ff0000"/>
                </a:solidFill>
                <a:latin typeface="Times New Roman"/>
              </a:rPr>
              <a:t>.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1.2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x 10</a:t>
            </a:r>
            <a:r>
              <a:rPr b="0" lang="en-US" sz="2800" spc="-1" strike="noStrike" baseline="30000">
                <a:solidFill>
                  <a:srgbClr val="ff0000"/>
                </a:solidFill>
                <a:latin typeface="Times New Roman"/>
              </a:rPr>
              <a:t>3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9" name="TextShape 2"/>
          <p:cNvSpPr txBox="1"/>
          <p:nvPr/>
        </p:nvSpPr>
        <p:spPr>
          <a:xfrm>
            <a:off x="4647960" y="1371240"/>
            <a:ext cx="3809880" cy="472428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0.001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0.0012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120</a:t>
            </a:r>
            <a:r>
              <a:rPr b="1" i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1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000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 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4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0" name="TextShape 3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Number of Significant Figures, the Expected Range of Precision, and Indicate the Last Significant Figure, Continued 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61" name="CustomShape 4"/>
          <p:cNvSpPr/>
          <p:nvPr/>
        </p:nvSpPr>
        <p:spPr>
          <a:xfrm>
            <a:off x="441720" y="1946160"/>
            <a:ext cx="290880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11000 to 13000.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2" name="CustomShape 5"/>
          <p:cNvSpPr/>
          <p:nvPr/>
        </p:nvSpPr>
        <p:spPr>
          <a:xfrm>
            <a:off x="381600" y="3276720"/>
            <a:ext cx="22989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119 to 121.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3" name="CustomShape 6"/>
          <p:cNvSpPr/>
          <p:nvPr/>
        </p:nvSpPr>
        <p:spPr>
          <a:xfrm>
            <a:off x="381600" y="4495680"/>
            <a:ext cx="27561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11.99 to 12.01.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4" name="CustomShape 7"/>
          <p:cNvSpPr/>
          <p:nvPr/>
        </p:nvSpPr>
        <p:spPr>
          <a:xfrm>
            <a:off x="457560" y="5715000"/>
            <a:ext cx="26038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1190 to 1210.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5" name="CustomShape 8"/>
          <p:cNvSpPr/>
          <p:nvPr/>
        </p:nvSpPr>
        <p:spPr>
          <a:xfrm>
            <a:off x="4648680" y="5791320"/>
            <a:ext cx="35182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1200000 to 1202000.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6" name="CustomShape 9"/>
          <p:cNvSpPr/>
          <p:nvPr/>
        </p:nvSpPr>
        <p:spPr>
          <a:xfrm>
            <a:off x="4800960" y="4572000"/>
            <a:ext cx="26038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1200 to 1202.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7" name="CustomShape 10"/>
          <p:cNvSpPr/>
          <p:nvPr/>
        </p:nvSpPr>
        <p:spPr>
          <a:xfrm>
            <a:off x="4800960" y="1981080"/>
            <a:ext cx="306108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0.0011 to 0.0013.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8" name="CustomShape 11"/>
          <p:cNvSpPr/>
          <p:nvPr/>
        </p:nvSpPr>
        <p:spPr>
          <a:xfrm>
            <a:off x="4800960" y="3276720"/>
            <a:ext cx="336600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From 0.00119 to 0.00121.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Multiplication and Division with Significant Figures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70" name="TextShape 2"/>
          <p:cNvSpPr txBox="1"/>
          <p:nvPr/>
        </p:nvSpPr>
        <p:spPr>
          <a:xfrm>
            <a:off x="685440" y="1981080"/>
            <a:ext cx="80773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multiplying or dividing measurements with significant figures, the result has the same number of significant figures as the measurement with the fewest number of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5.02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89,665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0.10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45.0118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45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sig. figs.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5 sig. figs.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2 sig. figs.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       2 sig. figs.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5.892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÷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6.10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  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0.96590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=  0.966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sig. figs.          3 sig. figs.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                  3 sig. figs.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19" dur="indefinite" restart="never" nodeType="tmRoot">
          <p:childTnLst>
            <p:seq>
              <p:cTn id="620" dur="indefinite" nodeType="mainSeq">
                <p:childTnLst>
                  <p:par>
                    <p:cTn id="621" fill="hold">
                      <p:stCondLst>
                        <p:cond delay="indefinite"/>
                      </p:stCondLst>
                      <p:childTnLst>
                        <p:par>
                          <p:cTn id="622" fill="hold">
                            <p:stCondLst>
                              <p:cond delay="0"/>
                            </p:stCondLst>
                            <p:childTnLst>
                              <p:par>
                                <p:cTn id="6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5" dur="500"/>
                                        <p:tgtEl>
                                          <p:spTgt spid="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6" fill="hold">
                      <p:stCondLst>
                        <p:cond delay="indefinite"/>
                      </p:stCondLst>
                      <p:childTnLst>
                        <p:par>
                          <p:cTn id="627" fill="hold">
                            <p:stCondLst>
                              <p:cond delay="0"/>
                            </p:stCondLst>
                            <p:childTnLst>
                              <p:par>
                                <p:cTn id="6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30" dur="500"/>
                                        <p:tgtEl>
                                          <p:spTgt spid="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1" fill="hold">
                      <p:stCondLst>
                        <p:cond delay="indefinite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35" dur="500"/>
                                        <p:tgtEl>
                                          <p:spTgt spid="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0" dur="500"/>
                                        <p:tgtEl>
                                          <p:spTgt spid="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1" fill="hold">
                      <p:stCondLst>
                        <p:cond delay="indefinite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5" dur="500"/>
                                        <p:tgtEl>
                                          <p:spTgt spid="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extShape 1"/>
          <p:cNvSpPr txBox="1"/>
          <p:nvPr/>
        </p:nvSpPr>
        <p:spPr>
          <a:xfrm>
            <a:off x="685800" y="151920"/>
            <a:ext cx="7772400" cy="129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Rounding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72" name="TextShape 2"/>
          <p:cNvSpPr txBox="1"/>
          <p:nvPr/>
        </p:nvSpPr>
        <p:spPr>
          <a:xfrm>
            <a:off x="685800" y="1295280"/>
            <a:ext cx="7772400" cy="4267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74000"/>
          </a:bodyPr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rounding to the correct number of significant figures, if the number after the place of the last significant figure is: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 to 4, round down.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Drop all digits after the last significant figure and leave the last significant figure alone.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Add insignificant zeros to keep the value, if necessary.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 to 9, round up.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Drop all digits after the last significat figure and increase the last significant figure by one.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Add insignificant zeros to keep the value, if necessary.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46" dur="indefinite" restart="never" nodeType="tmRoot">
          <p:childTnLst>
            <p:seq>
              <p:cTn id="647" dur="indefinite" nodeType="mainSeq">
                <p:childTnLst>
                  <p:par>
                    <p:cTn id="648" fill="hold">
                      <p:stCondLst>
                        <p:cond delay="indefinite"/>
                      </p:stCondLst>
                      <p:childTnLst>
                        <p:par>
                          <p:cTn id="649" fill="hold">
                            <p:stCondLst>
                              <p:cond delay="0"/>
                            </p:stCondLst>
                            <p:childTnLst>
                              <p:par>
                                <p:cTn id="65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2" dur="500"/>
                                        <p:tgtEl>
                                          <p:spTgt spid="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3" fill="hold">
                      <p:stCondLst>
                        <p:cond delay="indefinite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7" dur="500"/>
                                        <p:tgtEl>
                                          <p:spTgt spid="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0" dur="500"/>
                                        <p:tgtEl>
                                          <p:spTgt spid="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3" dur="500"/>
                                        <p:tgtEl>
                                          <p:spTgt spid="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4" fill="hold">
                      <p:stCondLst>
                        <p:cond delay="indefinite"/>
                      </p:stCondLst>
                      <p:childTnLst>
                        <p:par>
                          <p:cTn id="665" fill="hold">
                            <p:stCondLst>
                              <p:cond delay="0"/>
                            </p:stCondLst>
                            <p:childTnLst>
                              <p:par>
                                <p:cTn id="6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68" dur="500"/>
                                        <p:tgtEl>
                                          <p:spTgt spid="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1" dur="500"/>
                                        <p:tgtEl>
                                          <p:spTgt spid="3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74" dur="500"/>
                                        <p:tgtEl>
                                          <p:spTgt spid="3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TextShape 1"/>
          <p:cNvSpPr txBox="1"/>
          <p:nvPr/>
        </p:nvSpPr>
        <p:spPr>
          <a:xfrm>
            <a:off x="76212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Rounding,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74" name="TextShape 2"/>
          <p:cNvSpPr txBox="1"/>
          <p:nvPr/>
        </p:nvSpPr>
        <p:spPr>
          <a:xfrm>
            <a:off x="685800" y="1295280"/>
            <a:ext cx="7772400" cy="472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Rounding to 2 significant figures.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2.34 rounds to 2.3.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2.37 rounds to 2.4.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5 or greater.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2.349865 rounds to 2.3.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75" dur="indefinite" restart="never" nodeType="tmRoot">
          <p:childTnLst>
            <p:seq>
              <p:cTn id="676" dur="indefinite" nodeType="mainSeq">
                <p:childTnLst>
                  <p:par>
                    <p:cTn id="677" fill="hold">
                      <p:stCondLst>
                        <p:cond delay="indefinite"/>
                      </p:stCondLst>
                      <p:childTnLst>
                        <p:par>
                          <p:cTn id="678" fill="hold">
                            <p:stCondLst>
                              <p:cond delay="0"/>
                            </p:stCondLst>
                            <p:childTnLst>
                              <p:par>
                                <p:cTn id="6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1" dur="500"/>
                                        <p:tgtEl>
                                          <p:spTgt spid="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2" fill="hold">
                      <p:stCondLst>
                        <p:cond delay="indefinite"/>
                      </p:stCondLst>
                      <p:childTnLst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6" dur="500"/>
                                        <p:tgtEl>
                                          <p:spTgt spid="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89" dur="500"/>
                                        <p:tgtEl>
                                          <p:spTgt spid="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0" fill="hold">
                      <p:stCondLst>
                        <p:cond delay="indefinite"/>
                      </p:stCondLst>
                      <p:childTnLst>
                        <p:par>
                          <p:cTn id="691" fill="hold">
                            <p:stCondLst>
                              <p:cond delay="0"/>
                            </p:stCondLst>
                            <p:childTnLst>
                              <p:par>
                                <p:cTn id="6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4" dur="500"/>
                                        <p:tgtEl>
                                          <p:spTgt spid="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97" dur="500"/>
                                        <p:tgtEl>
                                          <p:spTgt spid="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8" fill="hold">
                      <p:stCondLst>
                        <p:cond delay="indefinite"/>
                      </p:stCondLst>
                      <p:childTnLst>
                        <p:par>
                          <p:cTn id="699" fill="hold">
                            <p:stCondLst>
                              <p:cond delay="0"/>
                            </p:stCondLst>
                            <p:childTnLst>
                              <p:par>
                                <p:cTn id="7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2" dur="500"/>
                                        <p:tgtEl>
                                          <p:spTgt spid="3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05" dur="500"/>
                                        <p:tgtEl>
                                          <p:spTgt spid="3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TextShape 1"/>
          <p:cNvSpPr txBox="1"/>
          <p:nvPr/>
        </p:nvSpPr>
        <p:spPr>
          <a:xfrm>
            <a:off x="76212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Rounding,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76" name="TextShape 2"/>
          <p:cNvSpPr txBox="1"/>
          <p:nvPr/>
        </p:nvSpPr>
        <p:spPr>
          <a:xfrm>
            <a:off x="685800" y="129492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0.0234 rounds to 0.023 or 2.3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0.0237 rounds to 0.024 or 2.4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5 or greater.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0.02349865 rounds to 0.023 or 2.3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06" dur="indefinite" restart="never" nodeType="tmRoot">
          <p:childTnLst>
            <p:seq>
              <p:cTn id="707" dur="indefinite" nodeType="mainSeq">
                <p:childTnLst>
                  <p:par>
                    <p:cTn id="708" fill="hold">
                      <p:stCondLst>
                        <p:cond delay="indefinite"/>
                      </p:stCondLst>
                      <p:childTnLst>
                        <p:par>
                          <p:cTn id="709" fill="hold">
                            <p:stCondLst>
                              <p:cond delay="0"/>
                            </p:stCondLst>
                            <p:childTnLst>
                              <p:par>
                                <p:cTn id="7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2" dur="500"/>
                                        <p:tgtEl>
                                          <p:spTgt spid="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5" dur="500"/>
                                        <p:tgtEl>
                                          <p:spTgt spid="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6" fill="hold">
                      <p:stCondLst>
                        <p:cond delay="indefinite"/>
                      </p:stCondLst>
                      <p:childTnLst>
                        <p:par>
                          <p:cTn id="717" fill="hold">
                            <p:stCondLst>
                              <p:cond delay="0"/>
                            </p:stCondLst>
                            <p:childTnLst>
                              <p:par>
                                <p:cTn id="7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0" dur="500"/>
                                        <p:tgtEl>
                                          <p:spTgt spid="3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3" dur="500"/>
                                        <p:tgtEl>
                                          <p:spTgt spid="3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4" fill="hold">
                      <p:stCondLst>
                        <p:cond delay="indefinite"/>
                      </p:stCondLst>
                      <p:childTnLst>
                        <p:par>
                          <p:cTn id="725" fill="hold">
                            <p:stCondLst>
                              <p:cond delay="0"/>
                            </p:stCondLst>
                            <p:childTnLst>
                              <p:par>
                                <p:cTn id="7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8" dur="500"/>
                                        <p:tgtEl>
                                          <p:spTgt spid="3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1" dur="500"/>
                                        <p:tgtEl>
                                          <p:spTgt spid="3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TextShape 1"/>
          <p:cNvSpPr txBox="1"/>
          <p:nvPr/>
        </p:nvSpPr>
        <p:spPr>
          <a:xfrm>
            <a:off x="76212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Rounding,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78" name="TextShape 2"/>
          <p:cNvSpPr txBox="1"/>
          <p:nvPr/>
        </p:nvSpPr>
        <p:spPr>
          <a:xfrm>
            <a:off x="762120" y="1294920"/>
            <a:ext cx="7772400" cy="4800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234 rounds to 230 or 2.3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237 rounds to 240 or 2.4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5 or greater.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234.9865 rounds to 230 or 2.3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Because the 3 is where the last significant figure will be and the number after it is 4 or less.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32" dur="indefinite" restart="never" nodeType="tmRoot">
          <p:childTnLst>
            <p:seq>
              <p:cTn id="733" dur="indefinite" nodeType="mainSeq">
                <p:childTnLst>
                  <p:par>
                    <p:cTn id="734" fill="hold">
                      <p:stCondLst>
                        <p:cond delay="indefinite"/>
                      </p:stCondLst>
                      <p:childTnLst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38" dur="500"/>
                                        <p:tgtEl>
                                          <p:spTgt spid="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1" dur="500"/>
                                        <p:tgtEl>
                                          <p:spTgt spid="3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2" fill="hold">
                      <p:stCondLst>
                        <p:cond delay="indefinite"/>
                      </p:stCondLst>
                      <p:childTnLst>
                        <p:par>
                          <p:cTn id="743" fill="hold">
                            <p:stCondLst>
                              <p:cond delay="0"/>
                            </p:stCondLst>
                            <p:childTnLst>
                              <p:par>
                                <p:cTn id="7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6" dur="500"/>
                                        <p:tgtEl>
                                          <p:spTgt spid="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9" dur="500"/>
                                        <p:tgtEl>
                                          <p:spTgt spid="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0" fill="hold">
                      <p:stCondLst>
                        <p:cond delay="indefinite"/>
                      </p:stCondLst>
                      <p:childTnLst>
                        <p:par>
                          <p:cTn id="751" fill="hold">
                            <p:stCondLst>
                              <p:cond delay="0"/>
                            </p:stCondLst>
                            <p:childTnLst>
                              <p:par>
                                <p:cTn id="7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4" dur="500"/>
                                        <p:tgtEl>
                                          <p:spTgt spid="3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57" dur="500"/>
                                        <p:tgtEl>
                                          <p:spTgt spid="3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Shape 1"/>
          <p:cNvSpPr txBox="1"/>
          <p:nvPr/>
        </p:nvSpPr>
        <p:spPr>
          <a:xfrm>
            <a:off x="838080" y="914040"/>
            <a:ext cx="74678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Scientists have measured the average global temperature rise over the past century to be</a:t>
            </a:r>
            <a:r>
              <a:rPr b="0" lang="en-US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1" lang="en-US" sz="3600" spc="-1" strike="noStrike">
                <a:solidFill>
                  <a:srgbClr val="0066ff"/>
                </a:solidFill>
                <a:latin typeface="Times New Roman"/>
              </a:rPr>
              <a:t>0.6 °C</a:t>
            </a:r>
            <a:br/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0" name="TextShape 2"/>
          <p:cNvSpPr txBox="1"/>
          <p:nvPr/>
        </p:nvSpPr>
        <p:spPr>
          <a:xfrm>
            <a:off x="380880" y="2438280"/>
            <a:ext cx="6096240" cy="3657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90000"/>
              </a:lnSpc>
              <a:buClr>
                <a:srgbClr val="0066ff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66ff"/>
                </a:solidFill>
                <a:latin typeface="Times New Roman"/>
              </a:rPr>
              <a:t>°C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tells you that the temperature is being compared to the Celsius temperature scale.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90000"/>
              </a:lnSpc>
              <a:buClr>
                <a:srgbClr val="0066ff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66ff"/>
                </a:solidFill>
                <a:latin typeface="Times New Roman"/>
              </a:rPr>
              <a:t>0.6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tells you that: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buClr>
                <a:srgbClr val="000000"/>
              </a:buClr>
              <a:buFont typeface="StarSymbol"/>
              <a:buAutoNum type="arabicPeriod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average temperature rise is 0.6 times the standard unit of 1 degree Celsius.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90000"/>
              </a:lnSpc>
              <a:buClr>
                <a:srgbClr val="000000"/>
              </a:buClr>
              <a:buFont typeface="StarSymbol"/>
              <a:buAutoNum type="arabicPeriod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confidence in the measurement is such that we are certain the measurement is between 0.5 and 0.7 °C.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7418880" y="1447920"/>
            <a:ext cx="246240" cy="50004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4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9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2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Correct Number of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Significant Figures for Each Calculation and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Round and Report the Result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80" name="TextShape 2"/>
          <p:cNvSpPr txBox="1"/>
          <p:nvPr/>
        </p:nvSpPr>
        <p:spPr>
          <a:xfrm>
            <a:off x="457200" y="1981080"/>
            <a:ext cx="8305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1.01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0.12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53.51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÷ 96 = 0.067556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13997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56.55 × 0.920 ÷ 34.2585 = 1.51863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Correct Number of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Significant Figures for Each Calculation and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Round and Report the Result, Continued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82" name="TextShape 2"/>
          <p:cNvSpPr txBox="1"/>
          <p:nvPr/>
        </p:nvSpPr>
        <p:spPr>
          <a:xfrm>
            <a:off x="457200" y="1981080"/>
            <a:ext cx="8305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1.01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0.12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53.51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÷ 96 = 0.06</a:t>
            </a:r>
            <a:r>
              <a:rPr b="0" lang="en-US" sz="3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7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556 = </a:t>
            </a:r>
            <a:r>
              <a:rPr b="0" lang="en-US" sz="3200" spc="-1" strike="noStrike">
                <a:solidFill>
                  <a:srgbClr val="009900"/>
                </a:solidFill>
                <a:latin typeface="Times New Roman"/>
                <a:ea typeface="Times New Roman"/>
              </a:rPr>
              <a:t>0.068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13997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56.55 × 0.920 ÷ 34.2585 = 1.5</a:t>
            </a:r>
            <a:r>
              <a:rPr b="0" lang="en-US" sz="3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1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863 = </a:t>
            </a:r>
            <a:r>
              <a:rPr b="0" lang="en-US" sz="3200" spc="-1" strike="noStrike">
                <a:solidFill>
                  <a:srgbClr val="009900"/>
                </a:solidFill>
                <a:latin typeface="Times New Roman"/>
                <a:ea typeface="Times New Roman"/>
              </a:rPr>
              <a:t>1.52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3" name="CustomShape 3"/>
          <p:cNvSpPr/>
          <p:nvPr/>
        </p:nvSpPr>
        <p:spPr>
          <a:xfrm>
            <a:off x="1144440" y="251460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4" name="CustomShape 4"/>
          <p:cNvSpPr/>
          <p:nvPr/>
        </p:nvSpPr>
        <p:spPr>
          <a:xfrm>
            <a:off x="2287440" y="251460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5" name="CustomShape 5"/>
          <p:cNvSpPr/>
          <p:nvPr/>
        </p:nvSpPr>
        <p:spPr>
          <a:xfrm>
            <a:off x="3506760" y="251460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6" name="CustomShape 6"/>
          <p:cNvSpPr/>
          <p:nvPr/>
        </p:nvSpPr>
        <p:spPr>
          <a:xfrm>
            <a:off x="4649760" y="251460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7" name="CustomShape 7"/>
          <p:cNvSpPr/>
          <p:nvPr/>
        </p:nvSpPr>
        <p:spPr>
          <a:xfrm>
            <a:off x="5435640" y="2438280"/>
            <a:ext cx="1927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Result should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have 2 sf.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8" name="CustomShape 8"/>
          <p:cNvSpPr/>
          <p:nvPr/>
        </p:nvSpPr>
        <p:spPr>
          <a:xfrm>
            <a:off x="7198560" y="2438280"/>
            <a:ext cx="1928880" cy="1769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7 is in place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of last sig. fig.,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number after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is 5 or greater,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so round up.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9" name="CustomShape 9"/>
          <p:cNvSpPr/>
          <p:nvPr/>
        </p:nvSpPr>
        <p:spPr>
          <a:xfrm>
            <a:off x="1296720" y="464832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0" name="CustomShape 10"/>
          <p:cNvSpPr/>
          <p:nvPr/>
        </p:nvSpPr>
        <p:spPr>
          <a:xfrm>
            <a:off x="2592360" y="472428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1" name="CustomShape 11"/>
          <p:cNvSpPr/>
          <p:nvPr/>
        </p:nvSpPr>
        <p:spPr>
          <a:xfrm>
            <a:off x="4116240" y="4724280"/>
            <a:ext cx="6303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6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2" name="CustomShape 12"/>
          <p:cNvSpPr/>
          <p:nvPr/>
        </p:nvSpPr>
        <p:spPr>
          <a:xfrm>
            <a:off x="5283360" y="4648320"/>
            <a:ext cx="1927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Result should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have 3 sf.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3" name="CustomShape 13"/>
          <p:cNvSpPr/>
          <p:nvPr/>
        </p:nvSpPr>
        <p:spPr>
          <a:xfrm>
            <a:off x="6781680" y="4662360"/>
            <a:ext cx="2210040" cy="1769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1 is in place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of last sig. fig.,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number after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is 5 or greater,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so round up.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Addition and Subtraction with Significant Figures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95" name="TextShape 2"/>
          <p:cNvSpPr txBox="1"/>
          <p:nvPr/>
        </p:nvSpPr>
        <p:spPr>
          <a:xfrm>
            <a:off x="685440" y="1981080"/>
            <a:ext cx="80773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adding or subtracting measurements with significant figures, the result has the same number of decimal places as the measurement with the fewest number of decimal places.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5.74    +      0.823    +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2.651 =  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9.214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 9.21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 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dec. pl.         3 dec. pl.      3 dec. pl.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 2 dec. pl.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4.8  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-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    3.965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     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0.835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=      0.8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1 dec. pl       3 dec. pl.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                  1 dec. pl.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758" dur="indefinite" restart="never" nodeType="tmRoot">
          <p:childTnLst>
            <p:seq>
              <p:cTn id="759" dur="indefinite" nodeType="mainSeq">
                <p:childTnLst>
                  <p:par>
                    <p:cTn id="760" fill="hold">
                      <p:stCondLst>
                        <p:cond delay="indefinite"/>
                      </p:stCondLst>
                      <p:childTnLst>
                        <p:par>
                          <p:cTn id="761" fill="hold">
                            <p:stCondLst>
                              <p:cond delay="0"/>
                            </p:stCondLst>
                            <p:childTnLst>
                              <p:par>
                                <p:cTn id="7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4" dur="500"/>
                                        <p:tgtEl>
                                          <p:spTgt spid="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5" fill="hold">
                      <p:stCondLst>
                        <p:cond delay="indefinite"/>
                      </p:stCondLst>
                      <p:childTnLst>
                        <p:par>
                          <p:cTn id="766" fill="hold">
                            <p:stCondLst>
                              <p:cond delay="0"/>
                            </p:stCondLst>
                            <p:childTnLst>
                              <p:par>
                                <p:cTn id="7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69" dur="500"/>
                                        <p:tgtEl>
                                          <p:spTgt spid="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0" fill="hold">
                      <p:stCondLst>
                        <p:cond delay="indefinite"/>
                      </p:stCondLst>
                      <p:childTnLst>
                        <p:par>
                          <p:cTn id="771" fill="hold">
                            <p:stCondLst>
                              <p:cond delay="0"/>
                            </p:stCondLst>
                            <p:childTnLst>
                              <p:par>
                                <p:cTn id="77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4" dur="500"/>
                                        <p:tgtEl>
                                          <p:spTgt spid="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Correct Number of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Significant Figures for Each Calculation and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Round and Report the Result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97" name="TextShape 2"/>
          <p:cNvSpPr txBox="1"/>
          <p:nvPr/>
        </p:nvSpPr>
        <p:spPr>
          <a:xfrm>
            <a:off x="457200" y="1981080"/>
            <a:ext cx="8305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0.987 + 125.1 – 1.22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= 124.867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13997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0.764 – 3.449 – 5.98 = -8.664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Determine the Correct Number of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Significant Figures for Each Calculation and </a:t>
            </a:r>
            <a:br/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Round and Report the Result, Continued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399" name="TextShape 2"/>
          <p:cNvSpPr txBox="1"/>
          <p:nvPr/>
        </p:nvSpPr>
        <p:spPr>
          <a:xfrm>
            <a:off x="457200" y="1981080"/>
            <a:ext cx="83059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0.987 + 125.1 – 1.22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= 124.</a:t>
            </a:r>
            <a:r>
              <a:rPr b="0" lang="en-US" sz="3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8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67    =    </a:t>
            </a:r>
            <a:r>
              <a:rPr b="0" lang="en-US" sz="3200" spc="-1" strike="noStrike">
                <a:solidFill>
                  <a:srgbClr val="009900"/>
                </a:solidFill>
                <a:latin typeface="Times New Roman"/>
                <a:ea typeface="Times New Roman"/>
              </a:rPr>
              <a:t>124.9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13997"/>
              </a:spcBef>
              <a:buClr>
                <a:srgbClr val="0066ff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0.764 – 3.449 – 5.98 = -8.6</a:t>
            </a:r>
            <a:r>
              <a:rPr b="0" lang="en-US" sz="3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6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4       =     </a:t>
            </a:r>
            <a:r>
              <a:rPr b="0" lang="en-US" sz="3200" spc="-1" strike="noStrike">
                <a:solidFill>
                  <a:srgbClr val="009900"/>
                </a:solidFill>
                <a:latin typeface="Times New Roman"/>
                <a:ea typeface="Times New Roman"/>
              </a:rPr>
              <a:t>-8.66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0" name="CustomShape 3"/>
          <p:cNvSpPr/>
          <p:nvPr/>
        </p:nvSpPr>
        <p:spPr>
          <a:xfrm>
            <a:off x="1066680" y="2438280"/>
            <a:ext cx="91440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1" name="CustomShape 4"/>
          <p:cNvSpPr/>
          <p:nvPr/>
        </p:nvSpPr>
        <p:spPr>
          <a:xfrm>
            <a:off x="2592360" y="2514600"/>
            <a:ext cx="714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1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2" name="CustomShape 5"/>
          <p:cNvSpPr/>
          <p:nvPr/>
        </p:nvSpPr>
        <p:spPr>
          <a:xfrm>
            <a:off x="3887640" y="2514600"/>
            <a:ext cx="714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3" name="CustomShape 6"/>
          <p:cNvSpPr/>
          <p:nvPr/>
        </p:nvSpPr>
        <p:spPr>
          <a:xfrm>
            <a:off x="4749840" y="2438280"/>
            <a:ext cx="1927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Result should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have 1 dp.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4" name="CustomShape 7"/>
          <p:cNvSpPr/>
          <p:nvPr/>
        </p:nvSpPr>
        <p:spPr>
          <a:xfrm>
            <a:off x="6858720" y="2438280"/>
            <a:ext cx="1928880" cy="1769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8 is in place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of last sig. fig.,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number after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is 5 or greater,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so round up.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5" name="CustomShape 8"/>
          <p:cNvSpPr/>
          <p:nvPr/>
        </p:nvSpPr>
        <p:spPr>
          <a:xfrm>
            <a:off x="1297080" y="4724280"/>
            <a:ext cx="714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6" name="CustomShape 9"/>
          <p:cNvSpPr/>
          <p:nvPr/>
        </p:nvSpPr>
        <p:spPr>
          <a:xfrm>
            <a:off x="2592360" y="4724280"/>
            <a:ext cx="714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7" name="CustomShape 10"/>
          <p:cNvSpPr/>
          <p:nvPr/>
        </p:nvSpPr>
        <p:spPr>
          <a:xfrm>
            <a:off x="3811680" y="4724280"/>
            <a:ext cx="714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8" name="CustomShape 11"/>
          <p:cNvSpPr/>
          <p:nvPr/>
        </p:nvSpPr>
        <p:spPr>
          <a:xfrm>
            <a:off x="4673520" y="4648320"/>
            <a:ext cx="19270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Result should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have 2 dp.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9" name="CustomShape 12"/>
          <p:cNvSpPr/>
          <p:nvPr/>
        </p:nvSpPr>
        <p:spPr>
          <a:xfrm>
            <a:off x="6858720" y="4648320"/>
            <a:ext cx="1928880" cy="1769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6 is in place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of last sig. fig.,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number after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is 4 or less, 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66ff"/>
                </a:solidFill>
                <a:latin typeface="Times New Roman"/>
                <a:ea typeface="Times New Roman"/>
              </a:rPr>
              <a:t>so round down.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6600cc"/>
                </a:solidFill>
                <a:latin typeface="Times New Roman"/>
              </a:rPr>
              <a:t>Both Multiplication/Division and Addition/Subtraction with Significant Figures</a:t>
            </a:r>
            <a:endParaRPr b="0" lang="en-US" sz="40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11" name="TextShape 2"/>
          <p:cNvSpPr txBox="1"/>
          <p:nvPr/>
        </p:nvSpPr>
        <p:spPr>
          <a:xfrm>
            <a:off x="685440" y="2133720"/>
            <a:ext cx="80773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doing different kinds of operations with measurements with significant figures, evaluate the significant figures in the intermediate answer, then do the remaining steps.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Follow the standard order of operations.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Please Excuse My Dear Aunt Sally.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3.489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  (5.67   –    2.3)  =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dp        1 dp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3.489     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       3.</a:t>
            </a:r>
            <a:r>
              <a:rPr b="0" lang="en-US" sz="2400" spc="-1" strike="noStrike" u="sng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7      =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12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 algn="ctr">
              <a:lnSpc>
                <a:spcPct val="8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   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4 sf            1 dp &amp; 2 sf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	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  <a:ea typeface="Times New Roman"/>
              </a:rPr>
              <a:t>  2 sf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12" name="Formula 3"/>
              <p:cNvSpPr txBox="1"/>
              <p:nvPr/>
            </p:nvSpPr>
            <p:spPr>
              <a:xfrm>
                <a:off x="6248520" y="3962520"/>
                <a:ext cx="2817720" cy="4683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d>
                      <m:dPr>
                        <m:begChr m:val="("/>
                        <m:endChr m:val=")"/>
                      </m:dPr>
                    </m:d>
                    <m:sSup>
                      <m:e>
                        <m:r>
                          <m:t xml:space="preserve">→</m:t>
                        </m:r>
                      </m:e>
                      <m:sup>
                        <m:r>
                          <m:t xml:space="preserve">n</m:t>
                        </m:r>
                      </m:sup>
                    </m:sSup>
                    <m:r>
                      <m:t xml:space="preserve">→</m:t>
                    </m:r>
                    <m:r>
                      <m:t xml:space="preserve">×</m:t>
                    </m:r>
                    <m:r>
                      <m:t xml:space="preserve">÷</m:t>
                    </m:r>
                    <m:r>
                      <m:t xml:space="preserve">→</m:t>
                    </m:r>
                    <m:r>
                      <m:t xml:space="preserve">+</m:t>
                    </m:r>
                    <m:r>
                      <m:rPr>
                        <m:lit/>
                        <m:nor/>
                      </m:rPr>
                      <m:t xml:space="preserve"> -</m:t>
                    </m:r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775" dur="indefinite" restart="never" nodeType="tmRoot">
          <p:childTnLst>
            <p:seq>
              <p:cTn id="776" dur="indefinite" nodeType="mainSeq">
                <p:childTnLst>
                  <p:par>
                    <p:cTn id="777" fill="hold">
                      <p:stCondLst>
                        <p:cond delay="indefinite"/>
                      </p:stCondLst>
                      <p:childTnLst>
                        <p:par>
                          <p:cTn id="778" fill="hold">
                            <p:stCondLst>
                              <p:cond delay="0"/>
                            </p:stCondLst>
                            <p:childTnLst>
                              <p:par>
                                <p:cTn id="7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1" dur="500"/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2" fill="hold">
                      <p:stCondLst>
                        <p:cond delay="indefinite"/>
                      </p:stCondLst>
                      <p:childTnLst>
                        <p:par>
                          <p:cTn id="783" fill="hold">
                            <p:stCondLst>
                              <p:cond delay="0"/>
                            </p:stCondLst>
                            <p:childTnLst>
                              <p:par>
                                <p:cTn id="78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6" dur="500"/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89" dur="500"/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0" fill="hold">
                      <p:stCondLst>
                        <p:cond delay="indefinite"/>
                      </p:stCondLst>
                      <p:childTnLst>
                        <p:par>
                          <p:cTn id="791" fill="hold">
                            <p:stCondLst>
                              <p:cond delay="0"/>
                            </p:stCondLst>
                            <p:childTnLst>
                              <p:par>
                                <p:cTn id="79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4" dur="500"/>
                                        <p:tgtEl>
                                          <p:spTgt spid="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5" fill="hold">
                      <p:stCondLst>
                        <p:cond delay="indefinite"/>
                      </p:stCondLst>
                      <p:childTnLst>
                        <p:par>
                          <p:cTn id="796" fill="hold">
                            <p:stCondLst>
                              <p:cond delay="0"/>
                            </p:stCondLst>
                            <p:childTnLst>
                              <p:par>
                                <p:cTn id="79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9" dur="500"/>
                                        <p:tgtEl>
                                          <p:spTgt spid="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0" fill="hold">
                      <p:stCondLst>
                        <p:cond delay="indefinite"/>
                      </p:stCondLst>
                      <p:childTnLst>
                        <p:par>
                          <p:cTn id="801" fill="hold">
                            <p:stCondLst>
                              <p:cond delay="0"/>
                            </p:stCondLst>
                            <p:childTnLst>
                              <p:par>
                                <p:cTn id="8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4" dur="500"/>
                                        <p:tgtEl>
                                          <p:spTgt spid="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>
                      <p:stCondLst>
                        <p:cond delay="indefinite"/>
                      </p:stCondLst>
                      <p:childTnLst>
                        <p:par>
                          <p:cTn id="806" fill="hold">
                            <p:stCondLst>
                              <p:cond delay="0"/>
                            </p:stCondLst>
                            <p:childTnLst>
                              <p:par>
                                <p:cTn id="8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9" dur="500"/>
                                        <p:tgtEl>
                                          <p:spTgt spid="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0" fill="hold">
                            <p:stCondLst>
                              <p:cond delay="500"/>
                            </p:stCondLst>
                            <p:childTnLst>
                              <p:par>
                                <p:cTn id="811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13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extShape 1"/>
          <p:cNvSpPr txBox="1"/>
          <p:nvPr/>
        </p:nvSpPr>
        <p:spPr>
          <a:xfrm>
            <a:off x="304920" y="30456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1.6—Perform the Following Calculations to the Correct Number of Significant Figures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14" name="Formula 2"/>
              <p:cNvSpPr txBox="1"/>
              <p:nvPr/>
            </p:nvSpPr>
            <p:spPr>
              <a:xfrm>
                <a:off x="822960" y="2076120"/>
                <a:ext cx="5176800" cy="484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a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10</m:t>
                    </m:r>
                    <m:r>
                      <m:t xml:space="preserve">×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5120</m:t>
                    </m:r>
                    <m:r>
                      <m:t xml:space="preserve">×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0015</m:t>
                    </m:r>
                    <m:r>
                      <m:t xml:space="preserve">÷</m:t>
                    </m:r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4555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15" name="Formula 3"/>
              <p:cNvSpPr txBox="1"/>
              <p:nvPr/>
            </p:nvSpPr>
            <p:spPr>
              <a:xfrm>
                <a:off x="765360" y="3324600"/>
                <a:ext cx="6184080" cy="515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b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562</m:t>
                    </m:r>
                    <m:r>
                      <m:t xml:space="preserve">×</m:t>
                    </m:r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99870</m:t>
                    </m:r>
                    <m:r>
                      <m:t xml:space="preserve">÷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452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6755</m:t>
                        </m:r>
                        <m:r>
                          <m:t xml:space="preserve">−</m:t>
                        </m:r>
                        <m:r>
                          <m:rPr>
                            <m:lit/>
                            <m:nor/>
                          </m:rPr>
                          <m:t xml:space="preserve">452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33</m:t>
                        </m:r>
                      </m:e>
                    </m:d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16" name="Formula 4"/>
              <p:cNvSpPr txBox="1"/>
              <p:nvPr/>
            </p:nvSpPr>
            <p:spPr>
              <a:xfrm>
                <a:off x="806400" y="4455360"/>
                <a:ext cx="3582720" cy="515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c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14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84</m:t>
                        </m:r>
                        <m:r>
                          <m:t xml:space="preserve">×</m:t>
                        </m:r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55</m:t>
                        </m:r>
                      </m:e>
                    </m:d>
                    <m:r>
                      <m:t xml:space="preserve">−</m:t>
                    </m:r>
                    <m:r>
                      <m:t xml:space="preserve">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02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TextShape 1"/>
          <p:cNvSpPr txBox="1"/>
          <p:nvPr/>
        </p:nvSpPr>
        <p:spPr>
          <a:xfrm>
            <a:off x="304920" y="30456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1.6—Perform the Following Calculations to the Correct Number of Significant Figures, Continued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18" name="Formula 2"/>
              <p:cNvSpPr txBox="1"/>
              <p:nvPr/>
            </p:nvSpPr>
            <p:spPr>
              <a:xfrm>
                <a:off x="228600" y="1893240"/>
                <a:ext cx="7900920" cy="4842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a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r>
                      <m:t xml:space="preserve">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10</m:t>
                    </m:r>
                    <m:r>
                      <m:t xml:space="preserve">×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5120</m:t>
                    </m:r>
                    <m:r>
                      <m:t xml:space="preserve">×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0015</m:t>
                    </m:r>
                    <m:r>
                      <m:t xml:space="preserve">÷</m:t>
                    </m:r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4555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65219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652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19" name="Formula 3"/>
              <p:cNvSpPr txBox="1"/>
              <p:nvPr/>
            </p:nvSpPr>
            <p:spPr>
              <a:xfrm>
                <a:off x="173880" y="3141720"/>
                <a:ext cx="8604360" cy="515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b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562</m:t>
                    </m:r>
                    <m:r>
                      <m:t xml:space="preserve">×</m:t>
                    </m:r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99870</m:t>
                    </m:r>
                    <m:r>
                      <m:t xml:space="preserve">÷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452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6755</m:t>
                        </m:r>
                        <m:r>
                          <m:t xml:space="preserve">−</m:t>
                        </m:r>
                        <m:r>
                          <m:rPr>
                            <m:lit/>
                            <m:nor/>
                          </m:rPr>
                          <m:t xml:space="preserve">452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33</m:t>
                        </m:r>
                      </m:e>
                    </m:d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52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79904</m:t>
                    </m:r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53</m:t>
                    </m:r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20" name="Formula 4"/>
              <p:cNvSpPr txBox="1"/>
              <p:nvPr/>
            </p:nvSpPr>
            <p:spPr>
              <a:xfrm>
                <a:off x="240120" y="4389120"/>
                <a:ext cx="5520600" cy="515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c</m:t>
                    </m:r>
                    <m:r>
                      <m:t xml:space="preserve">)</m:t>
                    </m:r>
                    <m:r>
                      <m:rPr>
                        <m:lit/>
                        <m:nor/>
                      </m:rPr>
                      <m:t xml:space="preserve">    </m:t>
                    </m:r>
                    <m:d>
                      <m:dPr>
                        <m:begChr m:val="("/>
                        <m:endChr m:val=")"/>
                      </m:dPr>
                      <m:e>
                        <m:r>
                          <m:rPr>
                            <m:lit/>
                            <m:nor/>
                          </m:rPr>
                          <m:t xml:space="preserve">14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84</m:t>
                        </m:r>
                        <m:r>
                          <m:t xml:space="preserve">×</m:t>
                        </m:r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55</m:t>
                        </m:r>
                      </m:e>
                    </m:d>
                    <m:r>
                      <m:t xml:space="preserve">−</m:t>
                    </m:r>
                    <m:r>
                      <m:t xml:space="preserve">8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02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142</m:t>
                    </m:r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1</m:t>
                    </m:r>
                  </m:oMath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Basic Units of Measure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Units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23" name="TextShape 2"/>
          <p:cNvSpPr txBox="1"/>
          <p:nvPr/>
        </p:nvSpPr>
        <p:spPr>
          <a:xfrm>
            <a:off x="685800" y="15238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Units tell the standard quantity to which we are comparing the measured property.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Without an associated unit, a measurement is without meaning.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Scientists use a set of standard units for comparing all our measurements.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 we can easily compare our results.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Each of the units is defined as precisely as possible.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685800" y="22856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Scientific Notation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1371600" y="3886200"/>
            <a:ext cx="6400800" cy="1752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way of writing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large and small numbers.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Shape 1"/>
          <p:cNvSpPr txBox="1"/>
          <p:nvPr/>
        </p:nvSpPr>
        <p:spPr>
          <a:xfrm>
            <a:off x="685800" y="272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The Standard Units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25" name="TextShape 2"/>
          <p:cNvSpPr txBox="1"/>
          <p:nvPr/>
        </p:nvSpPr>
        <p:spPr>
          <a:xfrm>
            <a:off x="685800" y="1371240"/>
            <a:ext cx="7772400" cy="2057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Scientists generally report results in an agreed upon International System.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SI System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Aka 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Syst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è</a:t>
            </a:r>
            <a:r>
              <a:rPr b="0" i="1" lang="en-US" sz="2800" spc="-1" strike="noStrike">
                <a:solidFill>
                  <a:srgbClr val="000000"/>
                </a:solidFill>
                <a:latin typeface="Times New Roman"/>
              </a:rPr>
              <a:t>me International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aphicFrame>
        <p:nvGraphicFramePr>
          <p:cNvPr id="426" name="Table 3"/>
          <p:cNvGraphicFramePr/>
          <p:nvPr/>
        </p:nvGraphicFramePr>
        <p:xfrm>
          <a:off x="1523880" y="3505320"/>
          <a:ext cx="6095880" cy="2602440"/>
        </p:xfrm>
        <a:graphic>
          <a:graphicData uri="http://schemas.openxmlformats.org/drawingml/2006/table">
            <a:tbl>
              <a:tblPr/>
              <a:tblGrid>
                <a:gridCol w="2032200"/>
                <a:gridCol w="2031840"/>
                <a:gridCol w="2032200"/>
              </a:tblGrid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Quantity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Unit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Symbol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Length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meter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Mass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kilogram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kg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Time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Temperature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kelvin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  <p:timing>
    <p:tnLst>
      <p:par>
        <p:cTn id="814" dur="indefinite" restart="never" nodeType="tmRoot">
          <p:childTnLst>
            <p:seq>
              <p:cTn id="815" dur="indefinite" nodeType="mainSeq">
                <p:childTnLst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0" dur="500"/>
                                        <p:tgtEl>
                                          <p:spTgt spid="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1" fill="hold">
                      <p:stCondLst>
                        <p:cond delay="indefinite"/>
                      </p:stCondLst>
                      <p:childTnLst>
                        <p:par>
                          <p:cTn id="822" fill="hold">
                            <p:stCondLst>
                              <p:cond delay="0"/>
                            </p:stCondLst>
                            <p:childTnLst>
                              <p:par>
                                <p:cTn id="82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5" dur="500"/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8" dur="500"/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Some Standard Units in the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Metric System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graphicFrame>
        <p:nvGraphicFramePr>
          <p:cNvPr id="428" name="Table 2"/>
          <p:cNvGraphicFramePr/>
          <p:nvPr/>
        </p:nvGraphicFramePr>
        <p:xfrm>
          <a:off x="1371600" y="2209680"/>
          <a:ext cx="6400440" cy="3706560"/>
        </p:xfrm>
        <a:graphic>
          <a:graphicData uri="http://schemas.openxmlformats.org/drawingml/2006/table">
            <a:tbl>
              <a:tblPr/>
              <a:tblGrid>
                <a:gridCol w="2031840"/>
                <a:gridCol w="2032200"/>
                <a:gridCol w="2336760"/>
              </a:tblGrid>
              <a:tr h="947160"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Quantity Measured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Name of Unit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Abbreviation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5188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Mass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gram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522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Length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meter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5224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Volume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liter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5188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Time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seconds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5152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Temperature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Kelvin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TextShape 1"/>
          <p:cNvSpPr txBox="1"/>
          <p:nvPr/>
        </p:nvSpPr>
        <p:spPr>
          <a:xfrm>
            <a:off x="685800" y="304920"/>
            <a:ext cx="7772400" cy="838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Length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30" name="TextShape 2"/>
          <p:cNvSpPr txBox="1"/>
          <p:nvPr/>
        </p:nvSpPr>
        <p:spPr>
          <a:xfrm>
            <a:off x="304920" y="1066680"/>
            <a:ext cx="8534160" cy="4724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323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Measure of the two-dimensional distance an object covers.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323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SI unit = meter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About 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½ inches longer than a yard.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275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1 meter = one ten-millionth the distance from the North Pole to the Equator = distance between marks on standard metal rod in a Paris vault  = distance covered by a certain number of wavelengths of a special color of light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323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Commonly use centimeters (cm).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~ width of your pinky nail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 = 100 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= 0.01 m = 10 mm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2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inch = 2.54 cm (exactly)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31" name="" descr=""/>
          <p:cNvPicPr/>
          <p:nvPr/>
        </p:nvPicPr>
        <p:blipFill>
          <a:blip r:embed="rId1"/>
          <a:srcRect l="0" t="0" r="0" b="14757"/>
          <a:stretch/>
        </p:blipFill>
        <p:spPr>
          <a:xfrm>
            <a:off x="533520" y="5562720"/>
            <a:ext cx="6476760" cy="1066680"/>
          </a:xfrm>
          <a:prstGeom prst="rect">
            <a:avLst/>
          </a:prstGeom>
          <a:ln>
            <a:noFill/>
          </a:ln>
        </p:spPr>
      </p:pic>
      <p:pic>
        <p:nvPicPr>
          <p:cNvPr id="432" name="" descr=""/>
          <p:cNvPicPr/>
          <p:nvPr/>
        </p:nvPicPr>
        <p:blipFill>
          <a:blip r:embed="rId2"/>
          <a:stretch/>
        </p:blipFill>
        <p:spPr>
          <a:xfrm>
            <a:off x="6019920" y="3200400"/>
            <a:ext cx="2666880" cy="2284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29" dur="indefinite" restart="never" nodeType="tmRoot">
          <p:childTnLst>
            <p:seq>
              <p:cTn id="830" dur="indefinite" nodeType="mainSeq">
                <p:childTnLst>
                  <p:par>
                    <p:cTn id="831" fill="hold">
                      <p:stCondLst>
                        <p:cond delay="0"/>
                      </p:stCondLst>
                      <p:childTnLst>
                        <p:par>
                          <p:cTn id="832" fill="hold">
                            <p:stCondLst>
                              <p:cond delay="0"/>
                            </p:stCondLst>
                            <p:childTnLst>
                              <p:par>
                                <p:cTn id="83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35" dur="2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6" fill="hold">
                      <p:stCondLst>
                        <p:cond delay="indefinite"/>
                      </p:stCondLst>
                      <p:childTnLst>
                        <p:par>
                          <p:cTn id="837" fill="hold">
                            <p:stCondLst>
                              <p:cond delay="0"/>
                            </p:stCondLst>
                            <p:childTnLst>
                              <p:par>
                                <p:cTn id="8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0" dur="500"/>
                                        <p:tgtEl>
                                          <p:spTgt spid="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1" fill="hold">
                      <p:stCondLst>
                        <p:cond delay="indefinite"/>
                      </p:stCondLst>
                      <p:childTnLst>
                        <p:par>
                          <p:cTn id="842" fill="hold">
                            <p:stCondLst>
                              <p:cond delay="0"/>
                            </p:stCondLst>
                            <p:childTnLst>
                              <p:par>
                                <p:cTn id="84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5" dur="500"/>
                                        <p:tgtEl>
                                          <p:spTgt spid="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48" dur="500"/>
                                        <p:tgtEl>
                                          <p:spTgt spid="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1" dur="500"/>
                                        <p:tgtEl>
                                          <p:spTgt spid="4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2" fill="hold">
                      <p:stCondLst>
                        <p:cond delay="indefinite"/>
                      </p:stCondLst>
                      <p:childTnLst>
                        <p:par>
                          <p:cTn id="853" fill="hold">
                            <p:stCondLst>
                              <p:cond delay="0"/>
                            </p:stCondLst>
                            <p:childTnLst>
                              <p:par>
                                <p:cTn id="85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6" dur="500"/>
                                        <p:tgtEl>
                                          <p:spTgt spid="4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9" dur="500"/>
                                        <p:tgtEl>
                                          <p:spTgt spid="4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2" dur="500"/>
                                        <p:tgtEl>
                                          <p:spTgt spid="4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5" dur="500"/>
                                        <p:tgtEl>
                                          <p:spTgt spid="4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68" dur="500"/>
                                        <p:tgtEl>
                                          <p:spTgt spid="4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TextShape 1"/>
          <p:cNvSpPr txBox="1"/>
          <p:nvPr/>
        </p:nvSpPr>
        <p:spPr>
          <a:xfrm>
            <a:off x="685800" y="4568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Mass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34" name="TextShape 2"/>
          <p:cNvSpPr txBox="1"/>
          <p:nvPr/>
        </p:nvSpPr>
        <p:spPr>
          <a:xfrm>
            <a:off x="151920" y="1294920"/>
            <a:ext cx="6324840" cy="441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Measure of the amount of matter present in an object.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 unit = kilogram (kg)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About 2 lbs. 3 oz.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Commonly measure mass in grams (g) or milligrams (mg).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kg = 2.2046 pounds, 1 lbs. = 453.59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kg = 1000 g =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g,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g = 1000 mg =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g = 0.001 kg =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-3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kg,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mg = 0.001 g =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-3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35" name="" descr=""/>
          <p:cNvPicPr/>
          <p:nvPr/>
        </p:nvPicPr>
        <p:blipFill>
          <a:blip r:embed="rId1"/>
          <a:stretch/>
        </p:blipFill>
        <p:spPr>
          <a:xfrm>
            <a:off x="6477120" y="488880"/>
            <a:ext cx="2489040" cy="3429000"/>
          </a:xfrm>
          <a:prstGeom prst="rect">
            <a:avLst/>
          </a:prstGeom>
          <a:ln>
            <a:noFill/>
          </a:ln>
        </p:spPr>
      </p:pic>
      <p:pic>
        <p:nvPicPr>
          <p:cNvPr id="436" name="" descr=""/>
          <p:cNvPicPr/>
          <p:nvPr/>
        </p:nvPicPr>
        <p:blipFill>
          <a:blip r:embed="rId2"/>
          <a:stretch/>
        </p:blipFill>
        <p:spPr>
          <a:xfrm>
            <a:off x="6781680" y="4038480"/>
            <a:ext cx="1710000" cy="2210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869" dur="indefinite" restart="never" nodeType="tmRoot">
          <p:childTnLst>
            <p:seq>
              <p:cTn id="870" dur="indefinite" nodeType="mainSeq">
                <p:childTnLst>
                  <p:par>
                    <p:cTn id="871" fill="hold">
                      <p:stCondLst>
                        <p:cond delay="0"/>
                      </p:stCondLst>
                      <p:childTnLst>
                        <p:par>
                          <p:cTn id="872" fill="hold">
                            <p:stCondLst>
                              <p:cond delay="0"/>
                            </p:stCondLst>
                            <p:childTnLst>
                              <p:par>
                                <p:cTn id="87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5" dur="2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6" fill="hold">
                      <p:stCondLst>
                        <p:cond delay="indefinite"/>
                      </p:stCondLst>
                      <p:childTnLst>
                        <p:par>
                          <p:cTn id="877" fill="hold">
                            <p:stCondLst>
                              <p:cond delay="0"/>
                            </p:stCondLst>
                            <p:childTnLst>
                              <p:par>
                                <p:cTn id="8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0" dur="500"/>
                                        <p:tgtEl>
                                          <p:spTgt spid="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1" fill="hold">
                      <p:stCondLst>
                        <p:cond delay="indefinite"/>
                      </p:stCondLst>
                      <p:childTnLst>
                        <p:par>
                          <p:cTn id="882" fill="hold">
                            <p:stCondLst>
                              <p:cond delay="0"/>
                            </p:stCondLst>
                            <p:childTnLst>
                              <p:par>
                                <p:cTn id="8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5" dur="500"/>
                                        <p:tgtEl>
                                          <p:spTgt spid="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88" dur="500"/>
                                        <p:tgtEl>
                                          <p:spTgt spid="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9" fill="hold">
                      <p:stCondLst>
                        <p:cond delay="indefinite"/>
                      </p:stCondLst>
                      <p:childTnLst>
                        <p:par>
                          <p:cTn id="890" fill="hold">
                            <p:stCondLst>
                              <p:cond delay="0"/>
                            </p:stCondLst>
                            <p:childTnLst>
                              <p:par>
                                <p:cTn id="8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3" dur="500"/>
                                        <p:tgtEl>
                                          <p:spTgt spid="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6" dur="500"/>
                                        <p:tgtEl>
                                          <p:spTgt spid="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99" dur="500"/>
                                        <p:tgtEl>
                                          <p:spTgt spid="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2" dur="500"/>
                                        <p:tgtEl>
                                          <p:spTgt spid="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5" dur="500"/>
                                        <p:tgtEl>
                                          <p:spTgt spid="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08" dur="500"/>
                                        <p:tgtEl>
                                          <p:spTgt spid="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TextShape 1"/>
          <p:cNvSpPr txBox="1"/>
          <p:nvPr/>
        </p:nvSpPr>
        <p:spPr>
          <a:xfrm>
            <a:off x="457200" y="456840"/>
            <a:ext cx="8229600" cy="106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Estimate the Mass of a Quarter in Grams 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38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5.5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8.5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10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39" name="" descr=""/>
          <p:cNvPicPr/>
          <p:nvPr/>
        </p:nvPicPr>
        <p:blipFill>
          <a:blip r:embed="rId1"/>
          <a:stretch/>
        </p:blipFill>
        <p:spPr>
          <a:xfrm>
            <a:off x="5486400" y="2129400"/>
            <a:ext cx="2840040" cy="273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TextShape 1"/>
          <p:cNvSpPr txBox="1"/>
          <p:nvPr/>
        </p:nvSpPr>
        <p:spPr>
          <a:xfrm>
            <a:off x="457200" y="456840"/>
            <a:ext cx="8229600" cy="106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Estimate the Mass of a Quarter in Grams, Continued  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41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ff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5.5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8.5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10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15 g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42" name="" descr=""/>
          <p:cNvPicPr/>
          <p:nvPr/>
        </p:nvPicPr>
        <p:blipFill>
          <a:blip r:embed="rId1"/>
          <a:stretch/>
        </p:blipFill>
        <p:spPr>
          <a:xfrm>
            <a:off x="5486400" y="2129400"/>
            <a:ext cx="2840040" cy="273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Time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44" name="TextShape 2"/>
          <p:cNvSpPr txBox="1"/>
          <p:nvPr/>
        </p:nvSpPr>
        <p:spPr>
          <a:xfrm>
            <a:off x="304560" y="1600200"/>
            <a:ext cx="838224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Measure of the duration of an event.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SI units = second (s)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s is defined as the period of time it takes for a specific number of radiation events of a specific transition from cesium-133.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Shape 1"/>
          <p:cNvSpPr txBox="1"/>
          <p:nvPr/>
        </p:nvSpPr>
        <p:spPr>
          <a:xfrm>
            <a:off x="304920" y="32544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Temperature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46" name="TextShape 2"/>
          <p:cNvSpPr txBox="1"/>
          <p:nvPr/>
        </p:nvSpPr>
        <p:spPr>
          <a:xfrm>
            <a:off x="151920" y="1554480"/>
            <a:ext cx="5867640" cy="4770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Measure of the average amount of kinetic energy.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higher temperature = larger average kinetic energy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Heat flows from the matter that has high thermal energy into matter that has low thermal energy.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Until they reach the same temperature.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Heat is exchanged through molecular collisions between the two materials.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47" name="" descr=""/>
          <p:cNvPicPr/>
          <p:nvPr/>
        </p:nvPicPr>
        <p:blipFill>
          <a:blip r:embed="rId1"/>
          <a:srcRect l="74251" t="12457" r="999" b="8651"/>
          <a:stretch/>
        </p:blipFill>
        <p:spPr>
          <a:xfrm>
            <a:off x="5900760" y="1600200"/>
            <a:ext cx="3243240" cy="3733920"/>
          </a:xfrm>
          <a:prstGeom prst="rect">
            <a:avLst/>
          </a:prstGeom>
          <a:ln>
            <a:noFill/>
          </a:ln>
        </p:spPr>
      </p:pic>
      <p:pic>
        <p:nvPicPr>
          <p:cNvPr id="448" name="" descr=""/>
          <p:cNvPicPr/>
          <p:nvPr/>
        </p:nvPicPr>
        <p:blipFill>
          <a:blip r:embed="rId2"/>
          <a:srcRect l="0" t="14880" r="76752" b="8308"/>
          <a:stretch/>
        </p:blipFill>
        <p:spPr>
          <a:xfrm>
            <a:off x="5999040" y="1676520"/>
            <a:ext cx="3127320" cy="3733560"/>
          </a:xfrm>
          <a:prstGeom prst="rect">
            <a:avLst/>
          </a:prstGeom>
          <a:ln>
            <a:noFill/>
          </a:ln>
        </p:spPr>
      </p:pic>
      <p:pic>
        <p:nvPicPr>
          <p:cNvPr id="449" name="" descr=""/>
          <p:cNvPicPr/>
          <p:nvPr/>
        </p:nvPicPr>
        <p:blipFill>
          <a:blip r:embed="rId3"/>
          <a:srcRect l="49500" t="12457" r="26501" b="8651"/>
          <a:stretch/>
        </p:blipFill>
        <p:spPr>
          <a:xfrm>
            <a:off x="5999040" y="1600200"/>
            <a:ext cx="3144960" cy="373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09" dur="indefinite" restart="never" nodeType="tmRoot">
          <p:childTnLst>
            <p:seq>
              <p:cTn id="910" dur="indefinite" nodeType="mainSeq">
                <p:childTnLst>
                  <p:par>
                    <p:cTn id="911" fill="hold">
                      <p:stCondLst>
                        <p:cond delay="indefinite"/>
                      </p:stCondLst>
                      <p:childTnLst>
                        <p:par>
                          <p:cTn id="912" fill="hold">
                            <p:stCondLst>
                              <p:cond delay="0"/>
                            </p:stCondLst>
                            <p:childTnLst>
                              <p:par>
                                <p:cTn id="91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15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6" fill="hold">
                      <p:stCondLst>
                        <p:cond delay="indefinite"/>
                      </p:stCondLst>
                      <p:childTnLst>
                        <p:par>
                          <p:cTn id="917" fill="hold">
                            <p:stCondLst>
                              <p:cond delay="0"/>
                            </p:stCondLst>
                            <p:childTnLst>
                              <p:par>
                                <p:cTn id="918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91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23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4" fill="hold">
                      <p:stCondLst>
                        <p:cond delay="indefinite"/>
                      </p:stCondLst>
                      <p:childTnLst>
                        <p:par>
                          <p:cTn id="925" fill="hold">
                            <p:stCondLst>
                              <p:cond delay="0"/>
                            </p:stCondLst>
                            <p:childTnLst>
                              <p:par>
                                <p:cTn id="926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927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31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2" fill="hold">
                      <p:stCondLst>
                        <p:cond delay="indefinite"/>
                      </p:stCondLst>
                      <p:childTnLst>
                        <p:par>
                          <p:cTn id="933" fill="hold">
                            <p:stCondLst>
                              <p:cond delay="0"/>
                            </p:stCondLst>
                            <p:childTnLst>
                              <p:par>
                                <p:cTn id="934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out">
                                      <p:cBhvr additive="repl">
                                        <p:cTn id="935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TextShape 1"/>
          <p:cNvSpPr txBox="1"/>
          <p:nvPr/>
        </p:nvSpPr>
        <p:spPr>
          <a:xfrm>
            <a:off x="457200" y="380520"/>
            <a:ext cx="830592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Related Units in the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SI System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51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 units in the SI system are related to the standard unit by a power of 10.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power of 10 is indicated by a prefix.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The prefixes are always the same, regardless of the standard unit.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It is usually best to measure a property in a unit close to the size of the property.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It reduces the number of confusing zeros.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37" dur="indefinite" restart="never" nodeType="tmRoot">
          <p:childTnLst>
            <p:seq>
              <p:cTn id="938" dur="indefinite" nodeType="mainSeq">
                <p:childTnLst>
                  <p:par>
                    <p:cTn id="939" fill="hold">
                      <p:stCondLst>
                        <p:cond delay="indefinite"/>
                      </p:stCondLst>
                      <p:childTnLst>
                        <p:par>
                          <p:cTn id="940" fill="hold">
                            <p:stCondLst>
                              <p:cond delay="0"/>
                            </p:stCondLst>
                            <p:childTnLst>
                              <p:par>
                                <p:cTn id="9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43" dur="500"/>
                                        <p:tgtEl>
                                          <p:spTgt spid="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4" fill="hold">
                      <p:stCondLst>
                        <p:cond delay="indefinite"/>
                      </p:stCondLst>
                      <p:childTnLst>
                        <p:par>
                          <p:cTn id="945" fill="hold">
                            <p:stCondLst>
                              <p:cond delay="0"/>
                            </p:stCondLst>
                            <p:childTnLst>
                              <p:par>
                                <p:cTn id="9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48" dur="500"/>
                                        <p:tgtEl>
                                          <p:spTgt spid="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9" fill="hold">
                      <p:stCondLst>
                        <p:cond delay="indefinite"/>
                      </p:stCondLst>
                      <p:childTnLst>
                        <p:par>
                          <p:cTn id="950" fill="hold">
                            <p:stCondLst>
                              <p:cond delay="0"/>
                            </p:stCondLst>
                            <p:childTnLst>
                              <p:par>
                                <p:cTn id="9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3" dur="500"/>
                                        <p:tgtEl>
                                          <p:spTgt spid="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4" fill="hold">
                      <p:stCondLst>
                        <p:cond delay="indefinite"/>
                      </p:stCondLst>
                      <p:childTnLst>
                        <p:par>
                          <p:cTn id="955" fill="hold">
                            <p:stCondLst>
                              <p:cond delay="0"/>
                            </p:stCondLst>
                            <p:childTnLst>
                              <p:par>
                                <p:cTn id="9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58" dur="500"/>
                                        <p:tgtEl>
                                          <p:spTgt spid="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1" dur="500"/>
                                        <p:tgtEl>
                                          <p:spTgt spid="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Common Prefixes in the </a:t>
            </a:r>
            <a:br/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SI System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graphicFrame>
        <p:nvGraphicFramePr>
          <p:cNvPr id="453" name="Table 2"/>
          <p:cNvGraphicFramePr/>
          <p:nvPr/>
        </p:nvGraphicFramePr>
        <p:xfrm>
          <a:off x="685800" y="1523880"/>
          <a:ext cx="7924320" cy="4727160"/>
        </p:xfrm>
        <a:graphic>
          <a:graphicData uri="http://schemas.openxmlformats.org/drawingml/2006/table">
            <a:tbl>
              <a:tblPr/>
              <a:tblGrid>
                <a:gridCol w="1554120"/>
                <a:gridCol w="1476360"/>
                <a:gridCol w="3029040"/>
                <a:gridCol w="1865160"/>
              </a:tblGrid>
              <a:tr h="901440"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Prefix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Symbol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Decimal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Equivalent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 algn="ctr"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4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Power of 10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828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mega-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1,000,000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540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kilo-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1,000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68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deci-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-1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68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centi-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0.01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-2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68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milli-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0.001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-3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68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micro-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Symbol"/>
                          <a:ea typeface="Symbol"/>
                        </a:rPr>
                        <a:t>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or mc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0.000 001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-6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45040"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nano-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0.000 000 001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Base x 10</a:t>
                      </a:r>
                      <a:r>
                        <a:rPr b="0" lang="en-US" sz="24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-9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Big and Small Numbers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5" name="TextShape 2"/>
          <p:cNvSpPr txBox="1"/>
          <p:nvPr/>
        </p:nvSpPr>
        <p:spPr>
          <a:xfrm>
            <a:off x="228600" y="1981080"/>
            <a:ext cx="55321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We commonly measure objects that are many times larger or smaller than our standard of comparison.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Writing large numbers of zeros is tricky and confusing.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Not to mention there’s the 8-digit limit of your calculator!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CustomShape 3"/>
          <p:cNvSpPr/>
          <p:nvPr/>
        </p:nvSpPr>
        <p:spPr>
          <a:xfrm>
            <a:off x="6553080" y="1828800"/>
            <a:ext cx="1752840" cy="175248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ffcc66"/>
              </a:gs>
            </a:gsLst>
            <a:lin ang="135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sun’s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diameter is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1,392,000,000 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67" name="Group 4"/>
          <p:cNvGrpSpPr/>
          <p:nvPr/>
        </p:nvGrpSpPr>
        <p:grpSpPr>
          <a:xfrm>
            <a:off x="6202800" y="4876920"/>
            <a:ext cx="2556720" cy="1329120"/>
            <a:chOff x="6202800" y="4876920"/>
            <a:chExt cx="2556720" cy="1329120"/>
          </a:xfrm>
        </p:grpSpPr>
        <p:sp>
          <p:nvSpPr>
            <p:cNvPr id="68" name="CustomShape 5"/>
            <p:cNvSpPr/>
            <p:nvPr/>
          </p:nvSpPr>
          <p:spPr>
            <a:xfrm>
              <a:off x="7391520" y="4876920"/>
              <a:ext cx="152280" cy="15228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9" name="CustomShape 6"/>
            <p:cNvSpPr/>
            <p:nvPr/>
          </p:nvSpPr>
          <p:spPr>
            <a:xfrm>
              <a:off x="6202800" y="5014800"/>
              <a:ext cx="2556720" cy="11912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An atom’s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average diameter is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0.000 000 000 3 m.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66" dur="indefinite" restart="never" nodeType="tmRoot">
          <p:childTnLst>
            <p:seq>
              <p:cTn id="67" dur="indefinite" nodeType="mainSeq">
                <p:childTnLst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7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0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TextShape 1"/>
          <p:cNvSpPr txBox="1"/>
          <p:nvPr/>
        </p:nvSpPr>
        <p:spPr>
          <a:xfrm>
            <a:off x="304920" y="76320"/>
            <a:ext cx="8534160" cy="91440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6600cc"/>
                </a:solidFill>
                <a:latin typeface="Times New Roman"/>
              </a:rPr>
              <a:t>Prefixes Used to Modify Standard Unit</a:t>
            </a:r>
            <a:endParaRPr b="0" lang="en-US" sz="40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55" name="TextShape 2"/>
          <p:cNvSpPr txBox="1"/>
          <p:nvPr/>
        </p:nvSpPr>
        <p:spPr>
          <a:xfrm>
            <a:off x="685800" y="990360"/>
            <a:ext cx="7772400" cy="5562360"/>
          </a:xfrm>
          <a:prstGeom prst="rect">
            <a:avLst/>
          </a:prstGeom>
          <a:noFill/>
          <a:ln>
            <a:noFill/>
          </a:ln>
        </p:spPr>
        <p:txBody>
          <a:bodyPr lIns="90360" rIns="90360" tIns="44280" bIns="4428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kilo =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1000 times base unit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kg = 1000 g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deci =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0.1 times the base unit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-1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dL = 0.1 L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L; 1 L = 10 dL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centi =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0.01 times the base unit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-2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= 0.01 m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-2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m; 1 m = 100 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milli =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0.001 times the base unit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-3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mg = 0.001 g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-3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g; 1 g = 1000 mg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micro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-6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times the base unit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m;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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 = 1 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nano = </a:t>
            </a: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10</a:t>
            </a:r>
            <a:r>
              <a:rPr b="1" lang="en-US" sz="2400" spc="-1" strike="noStrike" baseline="30000">
                <a:solidFill>
                  <a:srgbClr val="ff0000"/>
                </a:solidFill>
                <a:latin typeface="Times New Roman"/>
              </a:rPr>
              <a:t>-9</a:t>
            </a: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 times the base unit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nL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-9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L;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9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nL = 1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962" dur="indefinite" restart="never" nodeType="tmRoot">
          <p:childTnLst>
            <p:seq>
              <p:cTn id="963" dur="indefinite" nodeType="mainSeq">
                <p:childTnLst>
                  <p:par>
                    <p:cTn id="964" fill="hold">
                      <p:stCondLst>
                        <p:cond delay="indefinite"/>
                      </p:stCondLst>
                      <p:childTnLst>
                        <p:par>
                          <p:cTn id="965" fill="hold">
                            <p:stCondLst>
                              <p:cond delay="0"/>
                            </p:stCondLst>
                            <p:childTnLst>
                              <p:par>
                                <p:cTn id="9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68" dur="500"/>
                                        <p:tgtEl>
                                          <p:spTgt spid="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1" dur="500"/>
                                        <p:tgtEl>
                                          <p:spTgt spid="4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2" fill="hold">
                      <p:stCondLst>
                        <p:cond delay="indefinite"/>
                      </p:stCondLst>
                      <p:childTnLst>
                        <p:par>
                          <p:cTn id="973" fill="hold">
                            <p:stCondLst>
                              <p:cond delay="0"/>
                            </p:stCondLst>
                            <p:childTnLst>
                              <p:par>
                                <p:cTn id="9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6" dur="500"/>
                                        <p:tgtEl>
                                          <p:spTgt spid="4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9" dur="500"/>
                                        <p:tgtEl>
                                          <p:spTgt spid="4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0" fill="hold">
                      <p:stCondLst>
                        <p:cond delay="indefinite"/>
                      </p:stCondLst>
                      <p:childTnLst>
                        <p:par>
                          <p:cTn id="981" fill="hold">
                            <p:stCondLst>
                              <p:cond delay="0"/>
                            </p:stCondLst>
                            <p:childTnLst>
                              <p:par>
                                <p:cTn id="98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4" dur="500"/>
                                        <p:tgtEl>
                                          <p:spTgt spid="4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87" dur="500"/>
                                        <p:tgtEl>
                                          <p:spTgt spid="4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8" fill="hold">
                      <p:stCondLst>
                        <p:cond delay="indefinite"/>
                      </p:stCondLst>
                      <p:childTnLst>
                        <p:par>
                          <p:cTn id="989" fill="hold">
                            <p:stCondLst>
                              <p:cond delay="0"/>
                            </p:stCondLst>
                            <p:childTnLst>
                              <p:par>
                                <p:cTn id="9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2" dur="500"/>
                                        <p:tgtEl>
                                          <p:spTgt spid="4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95" dur="500"/>
                                        <p:tgtEl>
                                          <p:spTgt spid="4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6" fill="hold">
                      <p:stCondLst>
                        <p:cond delay="indefinite"/>
                      </p:stCondLst>
                      <p:childTnLst>
                        <p:par>
                          <p:cTn id="997" fill="hold">
                            <p:stCondLst>
                              <p:cond delay="0"/>
                            </p:stCondLst>
                            <p:childTnLst>
                              <p:par>
                                <p:cTn id="99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0" dur="500"/>
                                        <p:tgtEl>
                                          <p:spTgt spid="4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3" dur="500"/>
                                        <p:tgtEl>
                                          <p:spTgt spid="4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4" fill="hold">
                      <p:stCondLst>
                        <p:cond delay="indefinite"/>
                      </p:stCondLst>
                      <p:childTnLst>
                        <p:par>
                          <p:cTn id="1005" fill="hold">
                            <p:stCondLst>
                              <p:cond delay="0"/>
                            </p:stCondLst>
                            <p:childTnLst>
                              <p:par>
                                <p:cTn id="100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08" dur="500"/>
                                        <p:tgtEl>
                                          <p:spTgt spid="4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1" dur="500"/>
                                        <p:tgtEl>
                                          <p:spTgt spid="4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extShape 1"/>
          <p:cNvSpPr txBox="1"/>
          <p:nvPr/>
        </p:nvSpPr>
        <p:spPr>
          <a:xfrm>
            <a:off x="380880" y="380520"/>
            <a:ext cx="83822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Practice—Which of the Following Units Would Be Best Used for Measuring the Diameter of a Quarter? 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57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kilometer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centimeter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micrometer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megameters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58" name="" descr=""/>
          <p:cNvPicPr/>
          <p:nvPr/>
        </p:nvPicPr>
        <p:blipFill>
          <a:blip r:embed="rId1"/>
          <a:stretch/>
        </p:blipFill>
        <p:spPr>
          <a:xfrm>
            <a:off x="5486400" y="2165400"/>
            <a:ext cx="2840040" cy="273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TextShape 1"/>
          <p:cNvSpPr txBox="1"/>
          <p:nvPr/>
        </p:nvSpPr>
        <p:spPr>
          <a:xfrm>
            <a:off x="380880" y="380520"/>
            <a:ext cx="838224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Practice—Which of the Following Units Would Be Best Used for Measuring the Diameter of a Quarter?, Continued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60" name="TextShape 2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kilometer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ff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centimeter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micrometer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spcBef>
                <a:spcPts val="2999"/>
              </a:spcBef>
              <a:buClr>
                <a:srgbClr val="000000"/>
              </a:buClr>
              <a:buFont typeface="StarSymbol"/>
              <a:buAutoNum type="alphaLcParenR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megameters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61" name="" descr=""/>
          <p:cNvPicPr/>
          <p:nvPr/>
        </p:nvPicPr>
        <p:blipFill>
          <a:blip r:embed="rId1"/>
          <a:stretch/>
        </p:blipFill>
        <p:spPr>
          <a:xfrm>
            <a:off x="5486400" y="2165400"/>
            <a:ext cx="2840040" cy="273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" descr=""/>
          <p:cNvPicPr/>
          <p:nvPr/>
        </p:nvPicPr>
        <p:blipFill>
          <a:blip r:embed="rId1"/>
          <a:stretch/>
        </p:blipFill>
        <p:spPr>
          <a:xfrm>
            <a:off x="7162920" y="3429000"/>
            <a:ext cx="1047600" cy="2895480"/>
          </a:xfrm>
          <a:prstGeom prst="rect">
            <a:avLst/>
          </a:prstGeom>
          <a:ln>
            <a:noFill/>
          </a:ln>
        </p:spPr>
      </p:pic>
      <p:sp>
        <p:nvSpPr>
          <p:cNvPr id="463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Volume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64" name="TextShape 2"/>
          <p:cNvSpPr txBox="1"/>
          <p:nvPr/>
        </p:nvSpPr>
        <p:spPr>
          <a:xfrm>
            <a:off x="228240" y="914040"/>
            <a:ext cx="6248520" cy="5181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4000"/>
          </a:bodyPr>
          <a:p>
            <a:pPr marL="342720" indent="-342720">
              <a:lnSpc>
                <a:spcPct val="8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Derived unit.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50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200" spc="-1" strike="noStrike">
                <a:solidFill>
                  <a:srgbClr val="000000"/>
                </a:solidFill>
                <a:latin typeface="Times New Roman"/>
              </a:rPr>
              <a:t>Any length unit cubed.</a:t>
            </a:r>
            <a:endParaRPr b="0" lang="en-US" sz="2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Measure of the amount of space occupied.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SI unit = cubic meter (m</a:t>
            </a:r>
            <a:r>
              <a:rPr b="0" lang="en-US" sz="26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Commonly measure solid volume in cubic centimeters (cm</a:t>
            </a:r>
            <a:r>
              <a:rPr b="0" lang="en-US" sz="26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).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-6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0.000001 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80000"/>
              </a:lnSpc>
              <a:spcBef>
                <a:spcPts val="64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Commonly measure liquid or gas volume in milliliters (mL).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L is slightly larger than 1 quart.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L =  1 dm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= 1000 mL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mL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mL = 0.001 L = 10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</a:rPr>
              <a:t>-3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80000"/>
              </a:lnSpc>
              <a:spcBef>
                <a:spcPts val="598"/>
              </a:spcBef>
              <a:buClr>
                <a:srgbClr val="ff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1 mL = 1 cm</a:t>
            </a:r>
            <a:r>
              <a:rPr b="0" lang="en-US" sz="2400" spc="-1" strike="noStrike" baseline="50000">
                <a:solidFill>
                  <a:srgbClr val="ff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465" name="" descr=""/>
          <p:cNvPicPr/>
          <p:nvPr/>
        </p:nvPicPr>
        <p:blipFill>
          <a:blip r:embed="rId2"/>
          <a:srcRect l="0" t="19001" r="0" b="4998"/>
          <a:stretch/>
        </p:blipFill>
        <p:spPr>
          <a:xfrm>
            <a:off x="6400800" y="457200"/>
            <a:ext cx="2743200" cy="27082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012" dur="indefinite" restart="never" nodeType="tmRoot">
          <p:childTnLst>
            <p:seq>
              <p:cTn id="1013" dur="indefinite" nodeType="mainSeq">
                <p:childTnLst>
                  <p:par>
                    <p:cTn id="1014" fill="hold">
                      <p:stCondLst>
                        <p:cond delay="indefinite"/>
                      </p:stCondLst>
                      <p:childTnLst>
                        <p:par>
                          <p:cTn id="1015" fill="hold">
                            <p:stCondLst>
                              <p:cond delay="0"/>
                            </p:stCondLst>
                            <p:childTnLst>
                              <p:par>
                                <p:cTn id="10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18" dur="500"/>
                                        <p:tgtEl>
                                          <p:spTgt spid="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1" dur="500"/>
                                        <p:tgtEl>
                                          <p:spTgt spid="4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2" fill="hold">
                      <p:stCondLst>
                        <p:cond delay="indefinite"/>
                      </p:stCondLst>
                      <p:childTnLst>
                        <p:par>
                          <p:cTn id="1023" fill="hold">
                            <p:stCondLst>
                              <p:cond delay="0"/>
                            </p:stCondLst>
                            <p:childTnLst>
                              <p:par>
                                <p:cTn id="10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6" dur="500"/>
                                        <p:tgtEl>
                                          <p:spTgt spid="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7" fill="hold">
                      <p:stCondLst>
                        <p:cond delay="indefinite"/>
                      </p:stCondLst>
                      <p:childTnLst>
                        <p:par>
                          <p:cTn id="1028" fill="hold">
                            <p:stCondLst>
                              <p:cond delay="0"/>
                            </p:stCondLst>
                            <p:childTnLst>
                              <p:par>
                                <p:cTn id="10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1" dur="500"/>
                                        <p:tgtEl>
                                          <p:spTgt spid="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2" fill="hold">
                      <p:stCondLst>
                        <p:cond delay="indefinite"/>
                      </p:stCondLst>
                      <p:childTnLst>
                        <p:par>
                          <p:cTn id="1033" fill="hold">
                            <p:stCondLst>
                              <p:cond delay="0"/>
                            </p:stCondLst>
                            <p:childTnLst>
                              <p:par>
                                <p:cTn id="10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6" dur="500"/>
                                        <p:tgtEl>
                                          <p:spTgt spid="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39" dur="500"/>
                                        <p:tgtEl>
                                          <p:spTgt spid="4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2" dur="500"/>
                                        <p:tgtEl>
                                          <p:spTgt spid="4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3" fill="hold">
                      <p:stCondLst>
                        <p:cond delay="indefinite"/>
                      </p:stCondLst>
                      <p:childTnLst>
                        <p:par>
                          <p:cTn id="1044" fill="hold">
                            <p:stCondLst>
                              <p:cond delay="0"/>
                            </p:stCondLst>
                            <p:childTnLst>
                              <p:par>
                                <p:cTn id="10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47" dur="500"/>
                                        <p:tgtEl>
                                          <p:spTgt spid="4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0" dur="500"/>
                                        <p:tgtEl>
                                          <p:spTgt spid="4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3" dur="500"/>
                                        <p:tgtEl>
                                          <p:spTgt spid="4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6" dur="500"/>
                                        <p:tgtEl>
                                          <p:spTgt spid="4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9" dur="500"/>
                                        <p:tgtEl>
                                          <p:spTgt spid="4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TextShape 1"/>
          <p:cNvSpPr txBox="1"/>
          <p:nvPr/>
        </p:nvSpPr>
        <p:spPr>
          <a:xfrm>
            <a:off x="457200" y="456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6600cc"/>
                </a:solidFill>
                <a:latin typeface="Times New Roman"/>
              </a:rPr>
              <a:t>Common Units and Their Equivalents</a:t>
            </a:r>
            <a:endParaRPr b="0" lang="en-US" sz="4000" spc="-1" strike="noStrike">
              <a:solidFill>
                <a:srgbClr val="6600cc"/>
              </a:solidFill>
              <a:latin typeface="Times New Roman"/>
            </a:endParaRPr>
          </a:p>
        </p:txBody>
      </p:sp>
      <p:graphicFrame>
        <p:nvGraphicFramePr>
          <p:cNvPr id="467" name="Table 2"/>
          <p:cNvGraphicFramePr/>
          <p:nvPr/>
        </p:nvGraphicFramePr>
        <p:xfrm>
          <a:off x="380880" y="1752480"/>
          <a:ext cx="8381520" cy="3123000"/>
        </p:xfrm>
        <a:graphic>
          <a:graphicData uri="http://schemas.openxmlformats.org/drawingml/2006/table">
            <a:tbl>
              <a:tblPr/>
              <a:tblGrid>
                <a:gridCol w="3352680"/>
                <a:gridCol w="628560"/>
                <a:gridCol w="4400640"/>
              </a:tblGrid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Length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kilometer (km)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0.6214 mile (mi)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meter (m)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39.37 inches (in.)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meter (m)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1.094 yards (yd)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foot (ft)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30.48 centimeters (cm)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inch (in.)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598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2.54 centimeters (cm) </a:t>
                      </a:r>
                      <a:r>
                        <a:rPr b="0" lang="en-US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exactly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TextShape 1"/>
          <p:cNvSpPr txBox="1"/>
          <p:nvPr/>
        </p:nvSpPr>
        <p:spPr>
          <a:xfrm>
            <a:off x="457200" y="4568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6600cc"/>
                </a:solidFill>
                <a:latin typeface="Times New Roman"/>
              </a:rPr>
              <a:t>Common Units and Their Equivalents, Continued</a:t>
            </a:r>
            <a:endParaRPr b="0" lang="en-US" sz="4000" spc="-1" strike="noStrike">
              <a:solidFill>
                <a:srgbClr val="6600cc"/>
              </a:solidFill>
              <a:latin typeface="Times New Roman"/>
            </a:endParaRPr>
          </a:p>
        </p:txBody>
      </p:sp>
      <p:graphicFrame>
        <p:nvGraphicFramePr>
          <p:cNvPr id="469" name="Table 2"/>
          <p:cNvGraphicFramePr/>
          <p:nvPr/>
        </p:nvGraphicFramePr>
        <p:xfrm>
          <a:off x="380880" y="3581280"/>
          <a:ext cx="8381880" cy="2602440"/>
        </p:xfrm>
        <a:graphic>
          <a:graphicData uri="http://schemas.openxmlformats.org/drawingml/2006/table">
            <a:tbl>
              <a:tblPr/>
              <a:tblGrid>
                <a:gridCol w="3353040"/>
                <a:gridCol w="628560"/>
                <a:gridCol w="4400640"/>
              </a:tblGrid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Volume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liter (L)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 milliliters (mL)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liter (L)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 cubic centimeters (cm</a:t>
                      </a:r>
                      <a:r>
                        <a:rPr b="0" lang="en-US" sz="2800" spc="-1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liter (L)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1.057 quarts (qt)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U.S. gallon (gal)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3.785 liters (L)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</a:tbl>
          </a:graphicData>
        </a:graphic>
      </p:graphicFrame>
      <p:graphicFrame>
        <p:nvGraphicFramePr>
          <p:cNvPr id="470" name="Table 3"/>
          <p:cNvGraphicFramePr/>
          <p:nvPr/>
        </p:nvGraphicFramePr>
        <p:xfrm>
          <a:off x="533520" y="1447920"/>
          <a:ext cx="7086240" cy="2081880"/>
        </p:xfrm>
        <a:graphic>
          <a:graphicData uri="http://schemas.openxmlformats.org/drawingml/2006/table">
            <a:tbl>
              <a:tblPr/>
              <a:tblGrid>
                <a:gridCol w="3260880"/>
                <a:gridCol w="612720"/>
                <a:gridCol w="3213000"/>
              </a:tblGrid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1" lang="en-US" sz="2800" spc="-1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Mass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  <a:tc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kilogram (km)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2.205 pounds (lb)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pound (lb)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453.59 grams (g)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  <a:tr h="520560">
                <a:tc>
                  <a:txBody>
                    <a:bodyPr lIns="90000" rIns="90000" tIns="46800" bIns="46800">
                      <a:noAutofit/>
                    </a:bodyPr>
                    <a:p>
                      <a:pPr algn="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ounce (oz)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=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pPr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28.35 (g)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noFill/>
                  </a:tcPr>
                </a:tc>
              </a:tr>
            </a:tbl>
          </a:graphicData>
        </a:graphic>
      </p:graphicFrame>
    </p:spTree>
  </p:cSld>
  <p:transition>
    <p:fade thruBlk="true"/>
  </p:transition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Which Is Larger?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72" name="TextShape 2"/>
          <p:cNvSpPr txBox="1"/>
          <p:nvPr/>
        </p:nvSpPr>
        <p:spPr>
          <a:xfrm>
            <a:off x="685800" y="1600200"/>
            <a:ext cx="77724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yard or 1 meter?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mile or 1 km?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cm or 1 inch?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kg or 1 lb?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mg or 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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qt or 1 L?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L or 1 gal?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gal or 1000 cm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TextShape 1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Which Is Larger?,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74" name="TextShape 2"/>
          <p:cNvSpPr txBox="1"/>
          <p:nvPr/>
        </p:nvSpPr>
        <p:spPr>
          <a:xfrm>
            <a:off x="685800" y="1600200"/>
            <a:ext cx="7772400" cy="4495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yard or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meter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mile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of 1 km?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cm or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inch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kg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or 1 lb?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mg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or 1 </a:t>
            </a:r>
            <a:r>
              <a:rPr b="0" lang="en-US" sz="3200" spc="-1" strike="noStrike">
                <a:solidFill>
                  <a:srgbClr val="000000"/>
                </a:solidFill>
                <a:latin typeface="Symbol"/>
                <a:ea typeface="Symbol"/>
              </a:rPr>
              <a:t>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qt or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1 L or </a:t>
            </a: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gal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ff0000"/>
                </a:solidFill>
                <a:latin typeface="Times New Roman"/>
              </a:rPr>
              <a:t>1 gal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or 1000 cm</a:t>
            </a:r>
            <a:r>
              <a:rPr b="0" lang="en-US" sz="3200" spc="-1" strike="noStrike" baseline="50000">
                <a:solidFill>
                  <a:srgbClr val="000000"/>
                </a:solidFill>
                <a:latin typeface="Times New Roman"/>
              </a:rPr>
              <a:t>3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TextShape 1"/>
          <p:cNvSpPr txBox="1"/>
          <p:nvPr/>
        </p:nvSpPr>
        <p:spPr>
          <a:xfrm>
            <a:off x="457200" y="28512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Units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76" name="TextShape 2"/>
          <p:cNvSpPr txBox="1"/>
          <p:nvPr/>
        </p:nvSpPr>
        <p:spPr>
          <a:xfrm>
            <a:off x="685800" y="1676520"/>
            <a:ext cx="7772400" cy="4419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Always write every number with its associated unit.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Always include units in your calculations.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You can do the same kind of operations on units as you can with numbers.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× cm = cm</a:t>
            </a:r>
            <a:r>
              <a:rPr b="0" lang="en-US" sz="2400" spc="-1" strike="noStrike" baseline="50000">
                <a:solidFill>
                  <a:srgbClr val="000000"/>
                </a:solidFill>
                <a:latin typeface="Times New Roman"/>
                <a:ea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cm + cm = 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cm ÷ cm = 1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Using units as a guide to problem solving is called </a:t>
            </a:r>
            <a:r>
              <a:rPr b="1" i="1" lang="en-US" sz="2800" spc="-1" strike="noStrike">
                <a:solidFill>
                  <a:srgbClr val="ff0000"/>
                </a:solidFill>
                <a:latin typeface="Times New Roman"/>
              </a:rPr>
              <a:t>dimensional analysis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060" dur="indefinite" restart="never" nodeType="tmRoot">
          <p:childTnLst>
            <p:seq>
              <p:cTn id="1061" dur="indefinite" nodeType="mainSeq">
                <p:childTnLst>
                  <p:par>
                    <p:cTn id="1062" fill="hold">
                      <p:stCondLst>
                        <p:cond delay="indefinite"/>
                      </p:stCondLst>
                      <p:childTnLst>
                        <p:par>
                          <p:cTn id="1063" fill="hold">
                            <p:stCondLst>
                              <p:cond delay="0"/>
                            </p:stCondLst>
                            <p:childTnLst>
                              <p:par>
                                <p:cTn id="10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66" dur="500"/>
                                        <p:tgtEl>
                                          <p:spTgt spid="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7" fill="hold">
                      <p:stCondLst>
                        <p:cond delay="indefinite"/>
                      </p:stCondLst>
                      <p:childTnLst>
                        <p:par>
                          <p:cTn id="1068" fill="hold">
                            <p:stCondLst>
                              <p:cond delay="0"/>
                            </p:stCondLst>
                            <p:childTnLst>
                              <p:par>
                                <p:cTn id="10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1" dur="500"/>
                                        <p:tgtEl>
                                          <p:spTgt spid="4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4" dur="500"/>
                                        <p:tgtEl>
                                          <p:spTgt spid="4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77" dur="500"/>
                                        <p:tgtEl>
                                          <p:spTgt spid="4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0" dur="500"/>
                                        <p:tgtEl>
                                          <p:spTgt spid="4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3" dur="500"/>
                                        <p:tgtEl>
                                          <p:spTgt spid="4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6" dur="500"/>
                                        <p:tgtEl>
                                          <p:spTgt spid="4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Problem Solving and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Dimensional Analysis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78" name="TextShape 2"/>
          <p:cNvSpPr txBox="1"/>
          <p:nvPr/>
        </p:nvSpPr>
        <p:spPr>
          <a:xfrm>
            <a:off x="456840" y="1981080"/>
            <a:ext cx="853452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Many problems in chemistry involve using relationships to convert one unit of measurement to another.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Conversion factors are relationships between two units.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May be exact or measured.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Both parts of the conversion factor have the same number of significant figures.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Conversion factors generated from equivalence statements.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e.g., 1 inch = 2.54 cm can give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or 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79" name="Formula 3"/>
              <p:cNvSpPr txBox="1"/>
              <p:nvPr/>
            </p:nvSpPr>
            <p:spPr>
              <a:xfrm>
                <a:off x="5685840" y="5568840"/>
                <a:ext cx="939960" cy="693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54</m:t>
                        </m:r>
                        <m:r>
                          <m:rPr>
                            <m:lit/>
                            <m:nor/>
                          </m:rPr>
                          <m:t xml:space="preserve">cm</m:t>
                        </m:r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in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480" name="Formula 4"/>
              <p:cNvSpPr txBox="1"/>
              <p:nvPr/>
            </p:nvSpPr>
            <p:spPr>
              <a:xfrm>
                <a:off x="7312680" y="5608440"/>
                <a:ext cx="825480" cy="609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in</m:t>
                        </m:r>
                      </m:num>
                      <m:den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54</m:t>
                        </m:r>
                        <m:r>
                          <m:rPr>
                            <m:lit/>
                            <m:nor/>
                          </m:rPr>
                          <m:t xml:space="preserve">cm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087" dur="indefinite" restart="never" nodeType="tmRoot">
          <p:childTnLst>
            <p:seq>
              <p:cTn id="1088" dur="indefinite" nodeType="mainSeq">
                <p:childTnLst>
                  <p:par>
                    <p:cTn id="1089" fill="hold">
                      <p:stCondLst>
                        <p:cond delay="indefinite"/>
                      </p:stCondLst>
                      <p:childTnLst>
                        <p:par>
                          <p:cTn id="1090" fill="hold">
                            <p:stCondLst>
                              <p:cond delay="0"/>
                            </p:stCondLst>
                            <p:childTnLst>
                              <p:par>
                                <p:cTn id="10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3" dur="500"/>
                                        <p:tgtEl>
                                          <p:spTgt spid="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4" fill="hold">
                      <p:stCondLst>
                        <p:cond delay="indefinite"/>
                      </p:stCondLst>
                      <p:childTnLst>
                        <p:par>
                          <p:cTn id="1095" fill="hold">
                            <p:stCondLst>
                              <p:cond delay="0"/>
                            </p:stCondLst>
                            <p:childTnLst>
                              <p:par>
                                <p:cTn id="10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98" dur="500"/>
                                        <p:tgtEl>
                                          <p:spTgt spid="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1" dur="500"/>
                                        <p:tgtEl>
                                          <p:spTgt spid="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4" dur="500"/>
                                        <p:tgtEl>
                                          <p:spTgt spid="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5" fill="hold">
                      <p:stCondLst>
                        <p:cond delay="indefinite"/>
                      </p:stCondLst>
                      <p:childTnLst>
                        <p:par>
                          <p:cTn id="1106" fill="hold">
                            <p:stCondLst>
                              <p:cond delay="0"/>
                            </p:stCondLst>
                            <p:childTnLst>
                              <p:par>
                                <p:cTn id="11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09" dur="500"/>
                                        <p:tgtEl>
                                          <p:spTgt spid="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12" dur="500"/>
                                        <p:tgtEl>
                                          <p:spTgt spid="4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14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7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Scientific Notation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1" name="TextShape 2"/>
          <p:cNvSpPr txBox="1"/>
          <p:nvPr/>
        </p:nvSpPr>
        <p:spPr>
          <a:xfrm>
            <a:off x="685440" y="1913400"/>
            <a:ext cx="4876920" cy="4191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Each decimal place in our number system represents a different power of 10.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Scientific notation writes the numbers so they are easily comparable by looking at the power of 10.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" name="CustomShape 3"/>
          <p:cNvSpPr/>
          <p:nvPr/>
        </p:nvSpPr>
        <p:spPr>
          <a:xfrm>
            <a:off x="6553080" y="1828800"/>
            <a:ext cx="1752840" cy="1752480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ffcc66"/>
              </a:gs>
            </a:gsLst>
            <a:lin ang="135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sun’s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diameter is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1.392 x 10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9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73" name="Group 4"/>
          <p:cNvGrpSpPr/>
          <p:nvPr/>
        </p:nvGrpSpPr>
        <p:grpSpPr>
          <a:xfrm>
            <a:off x="6202080" y="4876920"/>
            <a:ext cx="2556720" cy="1329120"/>
            <a:chOff x="6202080" y="4876920"/>
            <a:chExt cx="2556720" cy="1329120"/>
          </a:xfrm>
        </p:grpSpPr>
        <p:sp>
          <p:nvSpPr>
            <p:cNvPr id="74" name="CustomShape 5"/>
            <p:cNvSpPr/>
            <p:nvPr/>
          </p:nvSpPr>
          <p:spPr>
            <a:xfrm>
              <a:off x="7391520" y="4876920"/>
              <a:ext cx="152280" cy="152280"/>
            </a:xfrm>
            <a:prstGeom prst="ellipse">
              <a:avLst/>
            </a:prstGeom>
            <a:solidFill>
              <a:srgbClr val="009900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" name="CustomShape 6"/>
            <p:cNvSpPr/>
            <p:nvPr/>
          </p:nvSpPr>
          <p:spPr>
            <a:xfrm>
              <a:off x="6202080" y="5014800"/>
              <a:ext cx="2556720" cy="119124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An atom’s 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average diameter is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3 x 10</a:t>
              </a:r>
              <a:r>
                <a:rPr b="0" lang="en-US" sz="2400" spc="-1" strike="noStrike" baseline="30000">
                  <a:solidFill>
                    <a:srgbClr val="000000"/>
                  </a:solidFill>
                  <a:latin typeface="Times New Roman"/>
                </a:rPr>
                <a:t>-10</a:t>
              </a: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 m.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</p:grpSp>
    </p:spTree>
  </p:cSld>
  <p:transition>
    <p:fade thruBlk="true"/>
  </p:transition>
  <p:timing>
    <p:tnLst>
      <p:par>
        <p:cTn id="91" dur="indefinite" restart="never" nodeType="tmRoot">
          <p:childTnLst>
            <p:seq>
              <p:cTn id="92" dur="indefinite" nodeType="mainSeq">
                <p:childTnLst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0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TextShape 1"/>
          <p:cNvSpPr txBox="1"/>
          <p:nvPr/>
        </p:nvSpPr>
        <p:spPr>
          <a:xfrm>
            <a:off x="685800" y="3045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Problem Solving and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Dimensional Analysis,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82" name="TextShape 2"/>
          <p:cNvSpPr txBox="1"/>
          <p:nvPr/>
        </p:nvSpPr>
        <p:spPr>
          <a:xfrm>
            <a:off x="456840" y="1676520"/>
            <a:ext cx="8077320" cy="3504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Arrange conversion factors so the starting unit cancels.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Arrange conversion factor so the starting unit is on the bottom of the conversion factor.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May string conversion factors.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 we do not need to know every relationship, as long as we can find something else the starting and desired units are related to 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83" name="Formula 3"/>
              <p:cNvSpPr txBox="1"/>
              <p:nvPr/>
            </p:nvSpPr>
            <p:spPr>
              <a:xfrm>
                <a:off x="960480" y="4343400"/>
                <a:ext cx="7630920" cy="1752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eqArr>
                      <m:e>
                        <m:r>
                          <m:rPr>
                            <m:lit/>
                            <m:nor/>
                          </m:rPr>
                          <m:t xml:space="preserve">start unit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desired unit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start unit</m:t>
                            </m:r>
                          </m:den>
                        </m:f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desired unit</m:t>
                        </m:r>
                      </m:e>
                      <m:e>
                        <m:r>
                          <m:rPr>
                            <m:lit/>
                            <m:nor/>
                          </m:rPr>
                          <m:t xml:space="preserve">start unit</m:t>
                        </m:r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related unit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start unit</m:t>
                            </m:r>
                          </m:den>
                        </m:f>
                        <m:r>
                          <m:t xml:space="preserve">×</m:t>
                        </m:r>
                        <m:f>
                          <m:num>
                            <m:r>
                              <m:rPr>
                                <m:lit/>
                                <m:nor/>
                              </m:rPr>
                              <m:t xml:space="preserve">desired unit</m:t>
                            </m:r>
                          </m:num>
                          <m:den>
                            <m:r>
                              <m:rPr>
                                <m:lit/>
                                <m:nor/>
                              </m:rPr>
                              <m:t xml:space="preserve">related unit</m:t>
                            </m:r>
                          </m:den>
                        </m:f>
                        <m:r>
                          <m:t xml:space="preserve">=</m:t>
                        </m:r>
                        <m:r>
                          <m:rPr>
                            <m:lit/>
                            <m:nor/>
                          </m:rPr>
                          <m:t xml:space="preserve"> desired unit</m:t>
                        </m:r>
                      </m:e>
                    </m:eqArr>
                  </m:oMath>
                </a14:m>
              </a:p>
            </p:txBody>
          </p:sp>
        </mc:Choice>
        <mc:Fallback/>
      </mc:AlternateContent>
    </p:spTree>
  </p:cSld>
  <p:timing>
    <p:tnLst>
      <p:par>
        <p:cTn id="1119" dur="indefinite" restart="never" nodeType="tmRoot">
          <p:childTnLst>
            <p:seq>
              <p:cTn id="1120" dur="indefinite" nodeType="mainSeq">
                <p:childTnLst>
                  <p:par>
                    <p:cTn id="1121" fill="hold">
                      <p:stCondLst>
                        <p:cond delay="0"/>
                      </p:stCondLst>
                      <p:childTnLst>
                        <p:par>
                          <p:cTn id="1122" fill="hold">
                            <p:stCondLst>
                              <p:cond delay="0"/>
                            </p:stCondLst>
                            <p:childTnLst>
                              <p:par>
                                <p:cTn id="11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25" dur="2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6" fill="hold">
                      <p:stCondLst>
                        <p:cond delay="indefinite"/>
                      </p:stCondLst>
                      <p:childTnLst>
                        <p:par>
                          <p:cTn id="1127" fill="hold">
                            <p:stCondLst>
                              <p:cond delay="0"/>
                            </p:stCondLst>
                            <p:childTnLst>
                              <p:par>
                                <p:cTn id="11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0" dur="500"/>
                                        <p:tgtEl>
                                          <p:spTgt spid="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3" dur="500"/>
                                        <p:tgtEl>
                                          <p:spTgt spid="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4" fill="hold">
                      <p:stCondLst>
                        <p:cond delay="indefinite"/>
                      </p:stCondLst>
                      <p:childTnLst>
                        <p:par>
                          <p:cTn id="1135" fill="hold">
                            <p:stCondLst>
                              <p:cond delay="0"/>
                            </p:stCondLst>
                            <p:childTnLst>
                              <p:par>
                                <p:cTn id="11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38" dur="500"/>
                                        <p:tgtEl>
                                          <p:spTgt spid="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41" dur="500"/>
                                        <p:tgtEl>
                                          <p:spTgt spid="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2" fill="hold">
                      <p:stCondLst>
                        <p:cond delay="indefinite"/>
                      </p:stCondLst>
                      <p:childTnLst>
                        <p:par>
                          <p:cTn id="1143" fill="hold">
                            <p:stCondLst>
                              <p:cond delay="0"/>
                            </p:stCondLst>
                            <p:childTnLst>
                              <p:par>
                                <p:cTn id="114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46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TextShape 1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Solution Maps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85" name="TextShape 2"/>
          <p:cNvSpPr txBox="1"/>
          <p:nvPr/>
        </p:nvSpPr>
        <p:spPr>
          <a:xfrm>
            <a:off x="533520" y="1693080"/>
            <a:ext cx="807696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 solution map is a visual outline that shows the strategic route required to solve a problem.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For unit conversion, the solution map focuses on units and how to convert one to another.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366"/>
              </a:spcBef>
              <a:spcAft>
                <a:spcPts val="567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For problems that require equations, the solution map focuses on solving the equation to find an unknown value.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47" dur="indefinite" restart="never" nodeType="tmRoot">
          <p:childTnLst>
            <p:seq>
              <p:cTn id="1148" dur="indefinite" nodeType="mainSeq">
                <p:childTnLst>
                  <p:par>
                    <p:cTn id="1149" fill="hold">
                      <p:stCondLst>
                        <p:cond delay="indefinite"/>
                      </p:stCondLst>
                      <p:childTnLst>
                        <p:par>
                          <p:cTn id="1150" fill="hold">
                            <p:stCondLst>
                              <p:cond delay="0"/>
                            </p:stCondLst>
                            <p:childTnLst>
                              <p:par>
                                <p:cTn id="11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3" dur="500"/>
                                        <p:tgtEl>
                                          <p:spTgt spid="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4" fill="hold">
                      <p:stCondLst>
                        <p:cond delay="indefinite"/>
                      </p:stCondLst>
                      <p:childTnLst>
                        <p:par>
                          <p:cTn id="1155" fill="hold">
                            <p:stCondLst>
                              <p:cond delay="0"/>
                            </p:stCondLst>
                            <p:childTnLst>
                              <p:par>
                                <p:cTn id="11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58" dur="500"/>
                                        <p:tgtEl>
                                          <p:spTgt spid="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9" fill="hold">
                      <p:stCondLst>
                        <p:cond delay="indefinite"/>
                      </p:stCondLst>
                      <p:childTnLst>
                        <p:par>
                          <p:cTn id="1160" fill="hold">
                            <p:stCondLst>
                              <p:cond delay="0"/>
                            </p:stCondLst>
                            <p:childTnLst>
                              <p:par>
                                <p:cTn id="11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63" dur="500"/>
                                        <p:tgtEl>
                                          <p:spTgt spid="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TextShape 1"/>
          <p:cNvSpPr txBox="1"/>
          <p:nvPr/>
        </p:nvSpPr>
        <p:spPr>
          <a:xfrm>
            <a:off x="685800" y="4698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Systematic Approach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87" name="TextShape 2"/>
          <p:cNvSpPr txBox="1"/>
          <p:nvPr/>
        </p:nvSpPr>
        <p:spPr>
          <a:xfrm>
            <a:off x="456840" y="1737360"/>
            <a:ext cx="8458200" cy="4480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lnSpc>
                <a:spcPct val="10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1.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Write down the given amount and unit.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10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2.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Write down what you want to find and unit.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10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3.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Write down needed conversion factors or equations.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100000"/>
              </a:lnSpc>
              <a:spcBef>
                <a:spcPts val="933"/>
              </a:spcBef>
              <a:spcAft>
                <a:spcPts val="283"/>
              </a:spcAft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a.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Write down equivalence statements for each relationship.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100000"/>
              </a:lnSpc>
              <a:spcBef>
                <a:spcPts val="933"/>
              </a:spcBef>
              <a:spcAft>
                <a:spcPts val="283"/>
              </a:spcAft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b.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Change equivalence statements to conversion factors with starting unit on the bottom. 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100000"/>
              </a:lnSpc>
              <a:spcBef>
                <a:spcPts val="93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64" dur="indefinite" restart="never" nodeType="tmRoot">
          <p:childTnLst>
            <p:seq>
              <p:cTn id="1165" dur="indefinite" nodeType="mainSeq">
                <p:childTnLst>
                  <p:par>
                    <p:cTn id="1166" fill="hold">
                      <p:stCondLst>
                        <p:cond delay="indefinite"/>
                      </p:stCondLst>
                      <p:childTnLst>
                        <p:par>
                          <p:cTn id="1167" fill="hold">
                            <p:stCondLst>
                              <p:cond delay="0"/>
                            </p:stCondLst>
                            <p:childTnLst>
                              <p:par>
                                <p:cTn id="116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0" dur="500"/>
                                        <p:tgtEl>
                                          <p:spTgt spid="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1" fill="hold">
                      <p:stCondLst>
                        <p:cond delay="indefinite"/>
                      </p:stCondLst>
                      <p:childTnLst>
                        <p:par>
                          <p:cTn id="1172" fill="hold">
                            <p:stCondLst>
                              <p:cond delay="0"/>
                            </p:stCondLst>
                            <p:childTnLst>
                              <p:par>
                                <p:cTn id="117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5" dur="500"/>
                                        <p:tgtEl>
                                          <p:spTgt spid="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6" fill="hold">
                      <p:stCondLst>
                        <p:cond delay="indefinite"/>
                      </p:stCondLst>
                      <p:childTnLst>
                        <p:par>
                          <p:cTn id="1177" fill="hold">
                            <p:stCondLst>
                              <p:cond delay="0"/>
                            </p:stCondLst>
                            <p:childTnLst>
                              <p:par>
                                <p:cTn id="11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0" dur="500"/>
                                        <p:tgtEl>
                                          <p:spTgt spid="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3" dur="500"/>
                                        <p:tgtEl>
                                          <p:spTgt spid="4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6" dur="500"/>
                                        <p:tgtEl>
                                          <p:spTgt spid="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TextShape 1"/>
          <p:cNvSpPr txBox="1"/>
          <p:nvPr/>
        </p:nvSpPr>
        <p:spPr>
          <a:xfrm>
            <a:off x="685800" y="1519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Systematic Approach, Continued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89" name="TextShape 2"/>
          <p:cNvSpPr txBox="1"/>
          <p:nvPr/>
        </p:nvSpPr>
        <p:spPr>
          <a:xfrm>
            <a:off x="685800" y="1294920"/>
            <a:ext cx="7772400" cy="5105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 fontScale="97000"/>
          </a:bodyPr>
          <a:p>
            <a:pPr marL="609480" indent="-609480">
              <a:lnSpc>
                <a:spcPct val="8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4.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Design a solution map for the problem.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933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Order conversions to cancel previous units or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933"/>
              </a:spcBef>
              <a:spcAft>
                <a:spcPts val="283"/>
              </a:spcAft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arrange equation so the find amount is isolated.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80000"/>
              </a:lnSpc>
              <a:spcBef>
                <a:spcPts val="1083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5.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Apply the steps in the solution map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933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Check that units cancel properly.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933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Multiply terms across the top and divide by each bottom term.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8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6.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Determine the number of significant figures to report and round.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marL="609480" indent="-609480">
              <a:lnSpc>
                <a:spcPct val="80000"/>
              </a:lnSpc>
              <a:spcBef>
                <a:spcPts val="1032"/>
              </a:spcBef>
              <a:spcAft>
                <a:spcPts val="283"/>
              </a:spcAft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7.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	</a:t>
            </a:r>
            <a:r>
              <a:rPr b="0" lang="en-US" sz="30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Check the answer to see if it is reasonable.</a:t>
            </a:r>
            <a:endParaRPr b="0" lang="en-US" sz="30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lnSpc>
                <a:spcPct val="80000"/>
              </a:lnSpc>
              <a:spcBef>
                <a:spcPts val="933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Correct size and unit.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87" dur="indefinite" restart="never" nodeType="tmRoot">
          <p:childTnLst>
            <p:seq>
              <p:cTn id="1188" dur="indefinite" nodeType="mainSeq">
                <p:childTnLst>
                  <p:par>
                    <p:cTn id="1189" fill="hold">
                      <p:stCondLst>
                        <p:cond delay="indefinite"/>
                      </p:stCondLst>
                      <p:childTnLst>
                        <p:par>
                          <p:cTn id="1190" fill="hold">
                            <p:stCondLst>
                              <p:cond delay="0"/>
                            </p:stCondLst>
                            <p:childTnLst>
                              <p:par>
                                <p:cTn id="11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3" dur="500"/>
                                        <p:tgtEl>
                                          <p:spTgt spid="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6" dur="500"/>
                                        <p:tgtEl>
                                          <p:spTgt spid="4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99" dur="500"/>
                                        <p:tgtEl>
                                          <p:spTgt spid="4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0" fill="hold">
                      <p:stCondLst>
                        <p:cond delay="indefinite"/>
                      </p:stCondLst>
                      <p:childTnLst>
                        <p:par>
                          <p:cTn id="1201" fill="hold">
                            <p:stCondLst>
                              <p:cond delay="0"/>
                            </p:stCondLst>
                            <p:childTnLst>
                              <p:par>
                                <p:cTn id="120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4" dur="500"/>
                                        <p:tgtEl>
                                          <p:spTgt spid="4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5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07" dur="500"/>
                                        <p:tgtEl>
                                          <p:spTgt spid="4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0" dur="500"/>
                                        <p:tgtEl>
                                          <p:spTgt spid="4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1" fill="hold">
                      <p:stCondLst>
                        <p:cond delay="indefinite"/>
                      </p:stCondLst>
                      <p:childTnLst>
                        <p:par>
                          <p:cTn id="1212" fill="hold">
                            <p:stCondLst>
                              <p:cond delay="0"/>
                            </p:stCondLst>
                            <p:childTnLst>
                              <p:par>
                                <p:cTn id="12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5" dur="500"/>
                                        <p:tgtEl>
                                          <p:spTgt spid="4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6" fill="hold">
                      <p:stCondLst>
                        <p:cond delay="indefinite"/>
                      </p:stCondLst>
                      <p:childTnLst>
                        <p:par>
                          <p:cTn id="1217" fill="hold">
                            <p:stCondLst>
                              <p:cond delay="0"/>
                            </p:stCondLst>
                            <p:childTnLst>
                              <p:par>
                                <p:cTn id="12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0" dur="500"/>
                                        <p:tgtEl>
                                          <p:spTgt spid="4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3" dur="500"/>
                                        <p:tgtEl>
                                          <p:spTgt spid="4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TextShape 1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Solution Maps and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Conversion Factors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91" name="TextShape 2"/>
          <p:cNvSpPr txBox="1"/>
          <p:nvPr/>
        </p:nvSpPr>
        <p:spPr>
          <a:xfrm>
            <a:off x="457200" y="1905120"/>
            <a:ext cx="8153280" cy="1676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Convert inches into centimeters.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 relationship equivalence: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1 in = 2.54 cm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solution map.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2" name="CustomShape 3"/>
          <p:cNvSpPr/>
          <p:nvPr/>
        </p:nvSpPr>
        <p:spPr>
          <a:xfrm>
            <a:off x="2438280" y="3657600"/>
            <a:ext cx="990720" cy="533520"/>
          </a:xfrm>
          <a:custGeom>
            <a:avLst/>
            <a:gdLst/>
            <a:ahLst/>
            <a:rect l="0" t="0" r="r" b="b"/>
            <a:pathLst>
              <a:path w="2754" h="1484">
                <a:moveTo>
                  <a:pt x="445" y="0"/>
                </a:moveTo>
                <a:lnTo>
                  <a:pt x="446" y="0"/>
                </a:lnTo>
                <a:cubicBezTo>
                  <a:pt x="368" y="0"/>
                  <a:pt x="291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1"/>
                  <a:pt x="0" y="368"/>
                  <a:pt x="0" y="446"/>
                </a:cubicBezTo>
                <a:lnTo>
                  <a:pt x="0" y="1037"/>
                </a:lnTo>
                <a:lnTo>
                  <a:pt x="0" y="1037"/>
                </a:lnTo>
                <a:cubicBezTo>
                  <a:pt x="0" y="1115"/>
                  <a:pt x="21" y="1192"/>
                  <a:pt x="60" y="1260"/>
                </a:cubicBezTo>
                <a:cubicBezTo>
                  <a:pt x="99" y="1328"/>
                  <a:pt x="155" y="1384"/>
                  <a:pt x="223" y="1423"/>
                </a:cubicBezTo>
                <a:cubicBezTo>
                  <a:pt x="291" y="1462"/>
                  <a:pt x="368" y="1483"/>
                  <a:pt x="446" y="1483"/>
                </a:cubicBezTo>
                <a:lnTo>
                  <a:pt x="2307" y="1483"/>
                </a:lnTo>
                <a:lnTo>
                  <a:pt x="2307" y="1483"/>
                </a:lnTo>
                <a:cubicBezTo>
                  <a:pt x="2385" y="1483"/>
                  <a:pt x="2462" y="1462"/>
                  <a:pt x="2530" y="1423"/>
                </a:cubicBezTo>
                <a:cubicBezTo>
                  <a:pt x="2598" y="1384"/>
                  <a:pt x="2654" y="1328"/>
                  <a:pt x="2693" y="1260"/>
                </a:cubicBezTo>
                <a:cubicBezTo>
                  <a:pt x="2732" y="1192"/>
                  <a:pt x="2753" y="1115"/>
                  <a:pt x="2753" y="1037"/>
                </a:cubicBezTo>
                <a:lnTo>
                  <a:pt x="2753" y="445"/>
                </a:lnTo>
                <a:lnTo>
                  <a:pt x="2753" y="446"/>
                </a:lnTo>
                <a:lnTo>
                  <a:pt x="2753" y="446"/>
                </a:lnTo>
                <a:cubicBezTo>
                  <a:pt x="2753" y="368"/>
                  <a:pt x="2732" y="291"/>
                  <a:pt x="2693" y="223"/>
                </a:cubicBezTo>
                <a:cubicBezTo>
                  <a:pt x="2654" y="155"/>
                  <a:pt x="2598" y="99"/>
                  <a:pt x="2530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efe"/>
              </a:gs>
              <a:gs pos="100000">
                <a:srgbClr val="cc99ff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3" name="Freeform 4"/>
          <p:cNvSpPr/>
          <p:nvPr/>
        </p:nvSpPr>
        <p:spPr>
          <a:xfrm>
            <a:off x="3809880" y="3962520"/>
            <a:ext cx="1296000" cy="360"/>
          </a:xfrm>
          <a:custGeom>
            <a:avLst/>
            <a:gdLst/>
            <a:ahLst/>
            <a:rect l="0" t="0" r="r" b="b"/>
            <a:pathLst>
              <a:path w="3600" h="1">
                <a:moveTo>
                  <a:pt x="0" y="0"/>
                </a:moveTo>
                <a:lnTo>
                  <a:pt x="3599" y="0"/>
                </a:lnTo>
              </a:path>
            </a:pathLst>
          </a:custGeom>
          <a:ln w="1260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494" name="CustomShape 5"/>
          <p:cNvSpPr/>
          <p:nvPr/>
        </p:nvSpPr>
        <p:spPr>
          <a:xfrm>
            <a:off x="5486400" y="3657600"/>
            <a:ext cx="990720" cy="533520"/>
          </a:xfrm>
          <a:custGeom>
            <a:avLst/>
            <a:gdLst/>
            <a:ahLst/>
            <a:rect l="0" t="0" r="r" b="b"/>
            <a:pathLst>
              <a:path w="2754" h="1484">
                <a:moveTo>
                  <a:pt x="445" y="0"/>
                </a:moveTo>
                <a:lnTo>
                  <a:pt x="446" y="0"/>
                </a:lnTo>
                <a:cubicBezTo>
                  <a:pt x="368" y="0"/>
                  <a:pt x="291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1"/>
                  <a:pt x="0" y="368"/>
                  <a:pt x="0" y="446"/>
                </a:cubicBezTo>
                <a:lnTo>
                  <a:pt x="0" y="1037"/>
                </a:lnTo>
                <a:lnTo>
                  <a:pt x="0" y="1037"/>
                </a:lnTo>
                <a:cubicBezTo>
                  <a:pt x="0" y="1115"/>
                  <a:pt x="21" y="1192"/>
                  <a:pt x="60" y="1260"/>
                </a:cubicBezTo>
                <a:cubicBezTo>
                  <a:pt x="99" y="1328"/>
                  <a:pt x="155" y="1384"/>
                  <a:pt x="223" y="1423"/>
                </a:cubicBezTo>
                <a:cubicBezTo>
                  <a:pt x="291" y="1462"/>
                  <a:pt x="368" y="1483"/>
                  <a:pt x="446" y="1483"/>
                </a:cubicBezTo>
                <a:lnTo>
                  <a:pt x="2307" y="1483"/>
                </a:lnTo>
                <a:lnTo>
                  <a:pt x="2307" y="1483"/>
                </a:lnTo>
                <a:cubicBezTo>
                  <a:pt x="2385" y="1483"/>
                  <a:pt x="2462" y="1462"/>
                  <a:pt x="2530" y="1423"/>
                </a:cubicBezTo>
                <a:cubicBezTo>
                  <a:pt x="2598" y="1384"/>
                  <a:pt x="2654" y="1328"/>
                  <a:pt x="2693" y="1260"/>
                </a:cubicBezTo>
                <a:cubicBezTo>
                  <a:pt x="2732" y="1192"/>
                  <a:pt x="2753" y="1115"/>
                  <a:pt x="2753" y="1037"/>
                </a:cubicBezTo>
                <a:lnTo>
                  <a:pt x="2753" y="445"/>
                </a:lnTo>
                <a:lnTo>
                  <a:pt x="2753" y="446"/>
                </a:lnTo>
                <a:lnTo>
                  <a:pt x="2753" y="446"/>
                </a:lnTo>
                <a:cubicBezTo>
                  <a:pt x="2753" y="368"/>
                  <a:pt x="2732" y="291"/>
                  <a:pt x="2693" y="223"/>
                </a:cubicBezTo>
                <a:cubicBezTo>
                  <a:pt x="2654" y="155"/>
                  <a:pt x="2598" y="99"/>
                  <a:pt x="2530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5" name="CustomShape 6"/>
          <p:cNvSpPr/>
          <p:nvPr/>
        </p:nvSpPr>
        <p:spPr>
          <a:xfrm>
            <a:off x="914400" y="4419720"/>
            <a:ext cx="7010280" cy="947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marL="457200" indent="-45720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Change equivalence into conversion factors with starting units on the bottom.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496" name="Formula 7"/>
              <p:cNvSpPr txBox="1"/>
              <p:nvPr/>
            </p:nvSpPr>
            <p:spPr>
              <a:xfrm>
                <a:off x="3886200" y="5478120"/>
                <a:ext cx="1295280" cy="912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54 cm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in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224" dur="indefinite" restart="never" nodeType="tmRoot">
          <p:childTnLst>
            <p:seq>
              <p:cTn id="1225" dur="indefinite" nodeType="mainSeq">
                <p:childTnLst>
                  <p:par>
                    <p:cTn id="1226" fill="hold">
                      <p:stCondLst>
                        <p:cond delay="indefinite"/>
                      </p:stCondLst>
                      <p:childTnLst>
                        <p:par>
                          <p:cTn id="1227" fill="hold">
                            <p:stCondLst>
                              <p:cond delay="0"/>
                            </p:stCondLst>
                            <p:childTnLst>
                              <p:par>
                                <p:cTn id="122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0" dur="500"/>
                                        <p:tgtEl>
                                          <p:spTgt spid="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1" fill="hold">
                      <p:stCondLst>
                        <p:cond delay="indefinite"/>
                      </p:stCondLst>
                      <p:childTnLst>
                        <p:par>
                          <p:cTn id="1232" fill="hold">
                            <p:stCondLst>
                              <p:cond delay="0"/>
                            </p:stCondLst>
                            <p:childTnLst>
                              <p:par>
                                <p:cTn id="123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35" dur="500"/>
                                        <p:tgtEl>
                                          <p:spTgt spid="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6" fill="hold">
                      <p:stCondLst>
                        <p:cond delay="indefinite"/>
                      </p:stCondLst>
                      <p:childTnLst>
                        <p:par>
                          <p:cTn id="1237" fill="hold">
                            <p:stCondLst>
                              <p:cond delay="0"/>
                            </p:stCondLst>
                            <p:childTnLst>
                              <p:par>
                                <p:cTn id="123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40" dur="500"/>
                                        <p:tgtEl>
                                          <p:spTgt spid="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1" fill="hold">
                      <p:stCondLst>
                        <p:cond delay="indefinite"/>
                      </p:stCondLst>
                      <p:childTnLst>
                        <p:par>
                          <p:cTn id="1242" fill="hold">
                            <p:stCondLst>
                              <p:cond delay="0"/>
                            </p:stCondLst>
                            <p:childTnLst>
                              <p:par>
                                <p:cTn id="1243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5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6" dur="5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7" fill="hold">
                      <p:stCondLst>
                        <p:cond delay="indefinite"/>
                      </p:stCondLst>
                      <p:childTnLst>
                        <p:par>
                          <p:cTn id="1248" fill="hold">
                            <p:stCondLst>
                              <p:cond delay="0"/>
                            </p:stCondLst>
                            <p:childTnLst>
                              <p:par>
                                <p:cTn id="1249" nodeType="clickEffect" fill="hold" presetClass="entr" presetID="17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51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2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3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4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5" fill="hold">
                      <p:stCondLst>
                        <p:cond delay="indefinite"/>
                      </p:stCondLst>
                      <p:childTnLst>
                        <p:par>
                          <p:cTn id="1256" fill="hold">
                            <p:stCondLst>
                              <p:cond delay="0"/>
                            </p:stCondLst>
                            <p:childTnLst>
                              <p:par>
                                <p:cTn id="1257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9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0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1" fill="hold">
                      <p:stCondLst>
                        <p:cond delay="indefinite"/>
                      </p:stCondLst>
                      <p:childTnLst>
                        <p:par>
                          <p:cTn id="1262" fill="hold">
                            <p:stCondLst>
                              <p:cond delay="0"/>
                            </p:stCondLst>
                            <p:childTnLst>
                              <p:par>
                                <p:cTn id="1263" nodeType="click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1265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6" fill="hold">
                      <p:stCondLst>
                        <p:cond delay="indefinite"/>
                      </p:stCondLst>
                      <p:childTnLst>
                        <p:par>
                          <p:cTn id="1267" fill="hold">
                            <p:stCondLst>
                              <p:cond delay="0"/>
                            </p:stCondLst>
                            <p:childTnLst>
                              <p:par>
                                <p:cTn id="126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1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TextShape 1"/>
          <p:cNvSpPr txBox="1"/>
          <p:nvPr/>
        </p:nvSpPr>
        <p:spPr>
          <a:xfrm>
            <a:off x="685800" y="-3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Example 2.8—Convert 7.8 km to Miles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498" name="CustomShape 2"/>
          <p:cNvSpPr/>
          <p:nvPr/>
        </p:nvSpPr>
        <p:spPr>
          <a:xfrm>
            <a:off x="5889600" y="5940360"/>
            <a:ext cx="3254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9" name="CustomShape 3"/>
          <p:cNvSpPr/>
          <p:nvPr/>
        </p:nvSpPr>
        <p:spPr>
          <a:xfrm>
            <a:off x="4184640" y="5940360"/>
            <a:ext cx="17049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0" name="CustomShape 4"/>
          <p:cNvSpPr/>
          <p:nvPr/>
        </p:nvSpPr>
        <p:spPr>
          <a:xfrm>
            <a:off x="0" y="5940360"/>
            <a:ext cx="4184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1" name="CustomShape 5"/>
          <p:cNvSpPr/>
          <p:nvPr/>
        </p:nvSpPr>
        <p:spPr>
          <a:xfrm>
            <a:off x="5889600" y="5257800"/>
            <a:ext cx="3254400" cy="6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4.</a:t>
            </a:r>
            <a:r>
              <a:rPr b="1" lang="en-US" sz="2400" spc="-1" strike="noStrike" u="sng">
                <a:solidFill>
                  <a:srgbClr val="0066ff"/>
                </a:solidFill>
                <a:uFillTx/>
                <a:latin typeface="Times New Roman"/>
              </a:rPr>
              <a:t>8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4692 mi = 4.8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2" name="CustomShape 6"/>
          <p:cNvSpPr/>
          <p:nvPr/>
        </p:nvSpPr>
        <p:spPr>
          <a:xfrm>
            <a:off x="4184640" y="5257800"/>
            <a:ext cx="1704960" cy="6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3" name="CustomShape 7"/>
          <p:cNvSpPr/>
          <p:nvPr/>
        </p:nvSpPr>
        <p:spPr>
          <a:xfrm>
            <a:off x="0" y="5181480"/>
            <a:ext cx="4184640" cy="75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5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4" name="CustomShape 8"/>
          <p:cNvSpPr/>
          <p:nvPr/>
        </p:nvSpPr>
        <p:spPr>
          <a:xfrm>
            <a:off x="5889600" y="4287960"/>
            <a:ext cx="3254400" cy="96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5" name="CustomShape 9"/>
          <p:cNvSpPr/>
          <p:nvPr/>
        </p:nvSpPr>
        <p:spPr>
          <a:xfrm>
            <a:off x="4184640" y="4287960"/>
            <a:ext cx="1704960" cy="96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6" name="CustomShape 10"/>
          <p:cNvSpPr/>
          <p:nvPr/>
        </p:nvSpPr>
        <p:spPr>
          <a:xfrm>
            <a:off x="0" y="4287960"/>
            <a:ext cx="4184640" cy="969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7" name="CustomShape 11"/>
          <p:cNvSpPr/>
          <p:nvPr/>
        </p:nvSpPr>
        <p:spPr>
          <a:xfrm>
            <a:off x="5889600" y="3200400"/>
            <a:ext cx="325440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8" name="CustomShape 12"/>
          <p:cNvSpPr/>
          <p:nvPr/>
        </p:nvSpPr>
        <p:spPr>
          <a:xfrm>
            <a:off x="4184640" y="3200400"/>
            <a:ext cx="170496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09" name="CustomShape 13"/>
          <p:cNvSpPr/>
          <p:nvPr/>
        </p:nvSpPr>
        <p:spPr>
          <a:xfrm>
            <a:off x="0" y="3200400"/>
            <a:ext cx="418464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0" name="CustomShape 14"/>
          <p:cNvSpPr/>
          <p:nvPr/>
        </p:nvSpPr>
        <p:spPr>
          <a:xfrm>
            <a:off x="5889600" y="2327400"/>
            <a:ext cx="325440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km = 0.6214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1" name="CustomShape 15"/>
          <p:cNvSpPr/>
          <p:nvPr/>
        </p:nvSpPr>
        <p:spPr>
          <a:xfrm>
            <a:off x="4184640" y="2327400"/>
            <a:ext cx="170496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2" name="CustomShape 16"/>
          <p:cNvSpPr/>
          <p:nvPr/>
        </p:nvSpPr>
        <p:spPr>
          <a:xfrm>
            <a:off x="0" y="2327400"/>
            <a:ext cx="418464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3" name="CustomShape 17"/>
          <p:cNvSpPr/>
          <p:nvPr/>
        </p:nvSpPr>
        <p:spPr>
          <a:xfrm>
            <a:off x="5889600" y="1506600"/>
            <a:ext cx="3254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miles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4" name="CustomShape 18"/>
          <p:cNvSpPr/>
          <p:nvPr/>
        </p:nvSpPr>
        <p:spPr>
          <a:xfrm>
            <a:off x="4184640" y="1506600"/>
            <a:ext cx="17049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5" name="CustomShape 19"/>
          <p:cNvSpPr/>
          <p:nvPr/>
        </p:nvSpPr>
        <p:spPr>
          <a:xfrm>
            <a:off x="0" y="1506600"/>
            <a:ext cx="4184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6" name="CustomShape 20"/>
          <p:cNvSpPr/>
          <p:nvPr/>
        </p:nvSpPr>
        <p:spPr>
          <a:xfrm>
            <a:off x="5889600" y="685800"/>
            <a:ext cx="325440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7" name="CustomShape 21"/>
          <p:cNvSpPr/>
          <p:nvPr/>
        </p:nvSpPr>
        <p:spPr>
          <a:xfrm>
            <a:off x="4184640" y="685800"/>
            <a:ext cx="170496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8" name="CustomShape 22"/>
          <p:cNvSpPr/>
          <p:nvPr/>
        </p:nvSpPr>
        <p:spPr>
          <a:xfrm>
            <a:off x="0" y="685800"/>
            <a:ext cx="4184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9" name="Line 23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0" name="Line 24"/>
          <p:cNvSpPr/>
          <p:nvPr/>
        </p:nvSpPr>
        <p:spPr>
          <a:xfrm>
            <a:off x="0" y="15066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1" name="Line 25"/>
          <p:cNvSpPr/>
          <p:nvPr/>
        </p:nvSpPr>
        <p:spPr>
          <a:xfrm>
            <a:off x="0" y="676116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2" name="Line 26"/>
          <p:cNvSpPr/>
          <p:nvPr/>
        </p:nvSpPr>
        <p:spPr>
          <a:xfrm>
            <a:off x="0" y="685800"/>
            <a:ext cx="0" cy="60753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3" name="Line 27"/>
          <p:cNvSpPr/>
          <p:nvPr/>
        </p:nvSpPr>
        <p:spPr>
          <a:xfrm>
            <a:off x="4184640" y="685800"/>
            <a:ext cx="0" cy="60753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4" name="Line 28"/>
          <p:cNvSpPr/>
          <p:nvPr/>
        </p:nvSpPr>
        <p:spPr>
          <a:xfrm>
            <a:off x="5889600" y="685800"/>
            <a:ext cx="4680" cy="35798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5" name="Line 29"/>
          <p:cNvSpPr/>
          <p:nvPr/>
        </p:nvSpPr>
        <p:spPr>
          <a:xfrm>
            <a:off x="9144000" y="685800"/>
            <a:ext cx="0" cy="60753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6" name="Line 30"/>
          <p:cNvSpPr/>
          <p:nvPr/>
        </p:nvSpPr>
        <p:spPr>
          <a:xfrm>
            <a:off x="0" y="2327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7" name="Line 31"/>
          <p:cNvSpPr/>
          <p:nvPr/>
        </p:nvSpPr>
        <p:spPr>
          <a:xfrm>
            <a:off x="0" y="3200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8" name="Line 32"/>
          <p:cNvSpPr/>
          <p:nvPr/>
        </p:nvSpPr>
        <p:spPr>
          <a:xfrm>
            <a:off x="0" y="42879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9" name="Line 33"/>
          <p:cNvSpPr/>
          <p:nvPr/>
        </p:nvSpPr>
        <p:spPr>
          <a:xfrm>
            <a:off x="0" y="52578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0" name="Line 34"/>
          <p:cNvSpPr/>
          <p:nvPr/>
        </p:nvSpPr>
        <p:spPr>
          <a:xfrm>
            <a:off x="0" y="59403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531" name="Group 35"/>
          <p:cNvGrpSpPr/>
          <p:nvPr/>
        </p:nvGrpSpPr>
        <p:grpSpPr>
          <a:xfrm>
            <a:off x="6553080" y="3276720"/>
            <a:ext cx="1981440" cy="949320"/>
            <a:chOff x="6553080" y="3276720"/>
            <a:chExt cx="1981440" cy="949320"/>
          </a:xfrm>
        </p:grpSpPr>
        <p:sp>
          <p:nvSpPr>
            <p:cNvPr id="532" name="CustomShape 36"/>
            <p:cNvSpPr/>
            <p:nvPr/>
          </p:nvSpPr>
          <p:spPr>
            <a:xfrm>
              <a:off x="6553080" y="3276720"/>
              <a:ext cx="609840" cy="381240"/>
            </a:xfrm>
            <a:custGeom>
              <a:avLst/>
              <a:gdLst/>
              <a:ahLst/>
              <a:rect l="0" t="0" r="r" b="b"/>
              <a:pathLst>
                <a:path w="1696" h="1061">
                  <a:moveTo>
                    <a:pt x="265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3" y="36"/>
                  </a:cubicBezTo>
                  <a:cubicBezTo>
                    <a:pt x="92" y="59"/>
                    <a:pt x="59" y="92"/>
                    <a:pt x="36" y="133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5"/>
                  </a:lnTo>
                  <a:lnTo>
                    <a:pt x="0" y="795"/>
                  </a:lnTo>
                  <a:cubicBezTo>
                    <a:pt x="0" y="842"/>
                    <a:pt x="12" y="887"/>
                    <a:pt x="36" y="928"/>
                  </a:cubicBezTo>
                  <a:cubicBezTo>
                    <a:pt x="59" y="968"/>
                    <a:pt x="92" y="1001"/>
                    <a:pt x="133" y="1024"/>
                  </a:cubicBezTo>
                  <a:cubicBezTo>
                    <a:pt x="173" y="1048"/>
                    <a:pt x="218" y="1060"/>
                    <a:pt x="265" y="1060"/>
                  </a:cubicBezTo>
                  <a:lnTo>
                    <a:pt x="1430" y="1060"/>
                  </a:lnTo>
                  <a:lnTo>
                    <a:pt x="1430" y="1060"/>
                  </a:lnTo>
                  <a:cubicBezTo>
                    <a:pt x="1477" y="1060"/>
                    <a:pt x="1522" y="1048"/>
                    <a:pt x="1563" y="1024"/>
                  </a:cubicBezTo>
                  <a:cubicBezTo>
                    <a:pt x="1603" y="1001"/>
                    <a:pt x="1636" y="968"/>
                    <a:pt x="1659" y="928"/>
                  </a:cubicBezTo>
                  <a:cubicBezTo>
                    <a:pt x="1683" y="887"/>
                    <a:pt x="1695" y="842"/>
                    <a:pt x="1695" y="795"/>
                  </a:cubicBezTo>
                  <a:lnTo>
                    <a:pt x="1695" y="265"/>
                  </a:lnTo>
                  <a:lnTo>
                    <a:pt x="1695" y="265"/>
                  </a:lnTo>
                  <a:lnTo>
                    <a:pt x="1695" y="265"/>
                  </a:lnTo>
                  <a:cubicBezTo>
                    <a:pt x="1695" y="218"/>
                    <a:pt x="1683" y="173"/>
                    <a:pt x="1659" y="133"/>
                  </a:cubicBezTo>
                  <a:cubicBezTo>
                    <a:pt x="1636" y="92"/>
                    <a:pt x="1603" y="59"/>
                    <a:pt x="1563" y="36"/>
                  </a:cubicBezTo>
                  <a:cubicBezTo>
                    <a:pt x="1522" y="12"/>
                    <a:pt x="1477" y="0"/>
                    <a:pt x="1430" y="0"/>
                  </a:cubicBezTo>
                  <a:lnTo>
                    <a:pt x="265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km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533" name="CustomShape 37"/>
            <p:cNvSpPr/>
            <p:nvPr/>
          </p:nvSpPr>
          <p:spPr>
            <a:xfrm>
              <a:off x="7924680" y="3276720"/>
              <a:ext cx="609840" cy="381240"/>
            </a:xfrm>
            <a:custGeom>
              <a:avLst/>
              <a:gdLst/>
              <a:ahLst/>
              <a:rect l="0" t="0" r="r" b="b"/>
              <a:pathLst>
                <a:path w="1696" h="1061">
                  <a:moveTo>
                    <a:pt x="265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3" y="36"/>
                  </a:cubicBezTo>
                  <a:cubicBezTo>
                    <a:pt x="92" y="59"/>
                    <a:pt x="59" y="92"/>
                    <a:pt x="36" y="133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5"/>
                  </a:lnTo>
                  <a:lnTo>
                    <a:pt x="0" y="795"/>
                  </a:lnTo>
                  <a:cubicBezTo>
                    <a:pt x="0" y="842"/>
                    <a:pt x="12" y="887"/>
                    <a:pt x="36" y="928"/>
                  </a:cubicBezTo>
                  <a:cubicBezTo>
                    <a:pt x="59" y="968"/>
                    <a:pt x="92" y="1001"/>
                    <a:pt x="133" y="1024"/>
                  </a:cubicBezTo>
                  <a:cubicBezTo>
                    <a:pt x="173" y="1048"/>
                    <a:pt x="218" y="1060"/>
                    <a:pt x="265" y="1060"/>
                  </a:cubicBezTo>
                  <a:lnTo>
                    <a:pt x="1430" y="1060"/>
                  </a:lnTo>
                  <a:lnTo>
                    <a:pt x="1430" y="1060"/>
                  </a:lnTo>
                  <a:cubicBezTo>
                    <a:pt x="1477" y="1060"/>
                    <a:pt x="1522" y="1048"/>
                    <a:pt x="1563" y="1024"/>
                  </a:cubicBezTo>
                  <a:cubicBezTo>
                    <a:pt x="1603" y="1001"/>
                    <a:pt x="1636" y="968"/>
                    <a:pt x="1659" y="928"/>
                  </a:cubicBezTo>
                  <a:cubicBezTo>
                    <a:pt x="1683" y="887"/>
                    <a:pt x="1695" y="842"/>
                    <a:pt x="1695" y="795"/>
                  </a:cubicBezTo>
                  <a:lnTo>
                    <a:pt x="1695" y="265"/>
                  </a:lnTo>
                  <a:lnTo>
                    <a:pt x="1695" y="265"/>
                  </a:lnTo>
                  <a:lnTo>
                    <a:pt x="1695" y="265"/>
                  </a:lnTo>
                  <a:cubicBezTo>
                    <a:pt x="1695" y="218"/>
                    <a:pt x="1683" y="173"/>
                    <a:pt x="1659" y="133"/>
                  </a:cubicBezTo>
                  <a:cubicBezTo>
                    <a:pt x="1636" y="92"/>
                    <a:pt x="1603" y="59"/>
                    <a:pt x="1563" y="36"/>
                  </a:cubicBezTo>
                  <a:cubicBezTo>
                    <a:pt x="1522" y="12"/>
                    <a:pt x="1477" y="0"/>
                    <a:pt x="1430" y="0"/>
                  </a:cubicBezTo>
                  <a:lnTo>
                    <a:pt x="265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mi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534" name="CustomShape 38"/>
            <p:cNvSpPr/>
            <p:nvPr/>
          </p:nvSpPr>
          <p:spPr>
            <a:xfrm>
              <a:off x="7250040" y="3429360"/>
              <a:ext cx="598680" cy="114120"/>
            </a:xfrm>
            <a:custGeom>
              <a:avLst/>
              <a:gdLst/>
              <a:ahLst/>
              <a:rect l="0" t="0" r="r" b="b"/>
              <a:pathLst>
                <a:path w="1665" h="319">
                  <a:moveTo>
                    <a:pt x="0" y="79"/>
                  </a:moveTo>
                  <a:lnTo>
                    <a:pt x="1248" y="79"/>
                  </a:lnTo>
                  <a:lnTo>
                    <a:pt x="1248" y="0"/>
                  </a:lnTo>
                  <a:lnTo>
                    <a:pt x="1664" y="159"/>
                  </a:lnTo>
                  <a:lnTo>
                    <a:pt x="1248" y="318"/>
                  </a:lnTo>
                  <a:lnTo>
                    <a:pt x="1248" y="238"/>
                  </a:lnTo>
                  <a:lnTo>
                    <a:pt x="0" y="238"/>
                  </a:lnTo>
                  <a:lnTo>
                    <a:pt x="0" y="7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535" name="Formula 39"/>
                <p:cNvSpPr txBox="1"/>
                <p:nvPr/>
              </p:nvSpPr>
              <p:spPr>
                <a:xfrm>
                  <a:off x="7010280" y="3657960"/>
                  <a:ext cx="990720" cy="56808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t xml:space="preserve">0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6214</m:t>
                          </m:r>
                          <m:r>
                            <m:rPr>
                              <m:lit/>
                              <m:nor/>
                            </m:rPr>
                            <m:t xml:space="preserve"> mi</m:t>
                          </m:r>
                        </m:num>
                        <m:den>
                          <m:r>
                            <m:rPr>
                              <m:lit/>
                              <m:nor/>
                            </m:rPr>
                            <m:t xml:space="preserve">1 km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536" name="Formula 40"/>
              <p:cNvSpPr txBox="1"/>
              <p:nvPr/>
            </p:nvSpPr>
            <p:spPr>
              <a:xfrm>
                <a:off x="4946760" y="4464000"/>
                <a:ext cx="4093920" cy="782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8 km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6214</m:t>
                        </m:r>
                        <m:r>
                          <m:rPr>
                            <m:lit/>
                            <m:nor/>
                          </m:rPr>
                          <m:t xml:space="preserve"> mi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km</m:t>
                        </m:r>
                      </m:den>
                    </m:f>
                    <m:r>
                      <m:t xml:space="preserve">=</m:t>
                    </m:r>
                    <m:r>
                      <m:t xml:space="preserve">4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84692 mi</m:t>
                    </m:r>
                  </m:oMath>
                </a14:m>
              </a:p>
            </p:txBody>
          </p:sp>
        </mc:Choice>
        <mc:Fallback/>
      </mc:AlternateContent>
      <p:sp>
        <p:nvSpPr>
          <p:cNvPr id="537" name="Line 41"/>
          <p:cNvSpPr/>
          <p:nvPr/>
        </p:nvSpPr>
        <p:spPr>
          <a:xfrm>
            <a:off x="5919840" y="5253120"/>
            <a:ext cx="19080" cy="15015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8" name="Freeform 42"/>
          <p:cNvSpPr/>
          <p:nvPr/>
        </p:nvSpPr>
        <p:spPr>
          <a:xfrm>
            <a:off x="5410080" y="4723920"/>
            <a:ext cx="305280" cy="305280"/>
          </a:xfrm>
          <a:custGeom>
            <a:avLst/>
            <a:gdLst/>
            <a:ahLst/>
            <a:rect l="0" t="0" r="r" b="b"/>
            <a:pathLst>
              <a:path w="848" h="848">
                <a:moveTo>
                  <a:pt x="0" y="847"/>
                </a:moveTo>
                <a:lnTo>
                  <a:pt x="847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539" name="Freeform 43"/>
          <p:cNvSpPr/>
          <p:nvPr/>
        </p:nvSpPr>
        <p:spPr>
          <a:xfrm>
            <a:off x="6553080" y="4952520"/>
            <a:ext cx="305280" cy="305280"/>
          </a:xfrm>
          <a:custGeom>
            <a:avLst/>
            <a:gdLst/>
            <a:ahLst/>
            <a:rect l="0" t="0" r="r" b="b"/>
            <a:pathLst>
              <a:path w="848" h="848">
                <a:moveTo>
                  <a:pt x="0" y="847"/>
                </a:moveTo>
                <a:lnTo>
                  <a:pt x="847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540" name="CustomShape 44"/>
          <p:cNvSpPr/>
          <p:nvPr/>
        </p:nvSpPr>
        <p:spPr>
          <a:xfrm>
            <a:off x="6245640" y="1066680"/>
            <a:ext cx="26251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1" name="CustomShape 45"/>
          <p:cNvSpPr/>
          <p:nvPr/>
        </p:nvSpPr>
        <p:spPr>
          <a:xfrm>
            <a:off x="6395760" y="5562720"/>
            <a:ext cx="2219760" cy="39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272" dur="indefinite" restart="never" nodeType="tmRoot">
          <p:childTnLst>
            <p:seq>
              <p:cTn id="1273" dur="indefinite" nodeType="mainSeq">
                <p:childTnLst>
                  <p:par>
                    <p:cTn id="1274" fill="hold">
                      <p:stCondLst>
                        <p:cond delay="indefinite"/>
                      </p:stCondLst>
                      <p:childTnLst>
                        <p:par>
                          <p:cTn id="1275" fill="hold">
                            <p:stCondLst>
                              <p:cond delay="0"/>
                            </p:stCondLst>
                            <p:childTnLst>
                              <p:par>
                                <p:cTn id="127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78" dur="5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9" fill="hold">
                            <p:stCondLst>
                              <p:cond delay="500"/>
                            </p:stCondLst>
                            <p:childTnLst>
                              <p:par>
                                <p:cTn id="1280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282" dur="5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3" fill="hold">
                      <p:stCondLst>
                        <p:cond delay="indefinite"/>
                      </p:stCondLst>
                      <p:childTnLst>
                        <p:par>
                          <p:cTn id="1284" fill="hold">
                            <p:stCondLst>
                              <p:cond delay="0"/>
                            </p:stCondLst>
                            <p:childTnLst>
                              <p:par>
                                <p:cTn id="128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87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8" fill="hold">
                            <p:stCondLst>
                              <p:cond delay="500"/>
                            </p:stCondLst>
                            <p:childTnLst>
                              <p:par>
                                <p:cTn id="1289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91" dur="5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 2.8: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Convert 7.8 km to miles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3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45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7.8 km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 miles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7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8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 mi = 0.6214 km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0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1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685800" y="24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Exponents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228600" y="1621080"/>
            <a:ext cx="8686800" cy="450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When the exponent on 10 is positive, it means the number is that many powers of 10 larger.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Sun’s diameter = 1.392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DejaVu Math TeX Gyre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9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m = 1.392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DejaVu Math TeX Gyre"/>
              </a:rPr>
              <a:t>× 1000000000 m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1,392,000,000 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100000"/>
              </a:lnSpc>
              <a:spcBef>
                <a:spcPts val="1083"/>
              </a:spcBef>
              <a:spcAft>
                <a:spcPts val="283"/>
              </a:spcAft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When the exponent on 10 is negative, it means the number is that many powers of 10 smaller.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100000"/>
              </a:lnSpc>
              <a:spcBef>
                <a:spcPts val="981"/>
              </a:spcBef>
              <a:spcAft>
                <a:spcPts val="283"/>
              </a:spcAft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Average atom’s diameter = 3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DejaVu Math TeX Gyre"/>
              </a:rPr>
              <a:t>×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10</a:t>
            </a:r>
            <a:r>
              <a:rPr b="0" lang="en-US" sz="2800" spc="-1" strike="noStrike" baseline="50000">
                <a:solidFill>
                  <a:srgbClr val="000000"/>
                </a:solidFill>
                <a:latin typeface="Times New Roman"/>
                <a:ea typeface="Noto Sans CJK SC"/>
              </a:rPr>
              <a:t>-10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 m = 3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DejaVu Math TeX Gyre"/>
              </a:rPr>
              <a:t>× 0.0000000001 m =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Noto Sans CJK SC"/>
              </a:rPr>
              <a:t>0.0000000003 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1" dur="indefinite" restart="never" nodeType="tmRoot">
          <p:childTnLst>
            <p:seq>
              <p:cTn id="112" dur="indefinite" nodeType="mainSeq">
                <p:childTnLst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7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2" dur="500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7" dur="500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" dur="500"/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units: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3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mi = 0.6214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4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55" name="Freeform 4"/>
          <p:cNvSpPr/>
          <p:nvPr/>
        </p:nvSpPr>
        <p:spPr>
          <a:xfrm>
            <a:off x="3962520" y="3809880"/>
            <a:ext cx="990720" cy="360"/>
          </a:xfrm>
          <a:custGeom>
            <a:avLst/>
            <a:gdLst/>
            <a:ahLst/>
            <a:rect l="0" t="0" r="r" b="b"/>
            <a:pathLst>
              <a:path w="2752" h="1">
                <a:moveTo>
                  <a:pt x="0" y="0"/>
                </a:moveTo>
                <a:lnTo>
                  <a:pt x="2751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556" name="CustomShape 5"/>
          <p:cNvSpPr/>
          <p:nvPr/>
        </p:nvSpPr>
        <p:spPr>
          <a:xfrm>
            <a:off x="2362320" y="3505320"/>
            <a:ext cx="1371600" cy="533160"/>
          </a:xfrm>
          <a:prstGeom prst="rect">
            <a:avLst/>
          </a:prstGeom>
          <a:gradFill rotWithShape="0">
            <a:gsLst>
              <a:gs pos="0">
                <a:srgbClr val="f7f1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7" name="CustomShape 6"/>
          <p:cNvSpPr/>
          <p:nvPr/>
        </p:nvSpPr>
        <p:spPr>
          <a:xfrm>
            <a:off x="5105520" y="3505320"/>
            <a:ext cx="1218960" cy="53316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3300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58" name="Formula 7"/>
              <p:cNvSpPr txBox="1"/>
              <p:nvPr/>
            </p:nvSpPr>
            <p:spPr>
              <a:xfrm>
                <a:off x="3720960" y="4143240"/>
                <a:ext cx="1538280" cy="8827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6214 mi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km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292" dur="indefinite" restart="never" nodeType="tmRoot">
          <p:childTnLst>
            <p:seq>
              <p:cTn id="1293" dur="indefinite" nodeType="mainSeq">
                <p:childTnLst>
                  <p:par>
                    <p:cTn id="1294" fill="hold">
                      <p:stCondLst>
                        <p:cond delay="indefinite"/>
                      </p:stCondLst>
                      <p:childTnLst>
                        <p:par>
                          <p:cTn id="1295" fill="hold">
                            <p:stCondLst>
                              <p:cond delay="0"/>
                            </p:stCondLst>
                            <p:childTnLst>
                              <p:par>
                                <p:cTn id="1296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8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9" dur="5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0" fill="hold">
                      <p:stCondLst>
                        <p:cond delay="indefinite"/>
                      </p:stCondLst>
                      <p:childTnLst>
                        <p:par>
                          <p:cTn id="1301" fill="hold">
                            <p:stCondLst>
                              <p:cond delay="0"/>
                            </p:stCondLst>
                            <p:childTnLst>
                              <p:par>
                                <p:cTn id="1302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4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5" dur="5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6" fill="hold">
                      <p:stCondLst>
                        <p:cond delay="indefinite"/>
                      </p:stCondLst>
                      <p:childTnLst>
                        <p:par>
                          <p:cTn id="1307" fill="hold">
                            <p:stCondLst>
                              <p:cond delay="0"/>
                            </p:stCondLst>
                            <p:childTnLst>
                              <p:par>
                                <p:cTn id="1308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0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1" dur="500" fill="hold"/>
                                        <p:tgtEl>
                                          <p:spTgt spid="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2" fill="hold">
                      <p:stCondLst>
                        <p:cond delay="indefinite"/>
                      </p:stCondLst>
                      <p:childTnLst>
                        <p:par>
                          <p:cTn id="1313" fill="hold">
                            <p:stCondLst>
                              <p:cond delay="0"/>
                            </p:stCondLst>
                            <p:childTnLst>
                              <p:par>
                                <p:cTn id="131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6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7" dur="5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4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0" name="TextShape 2"/>
          <p:cNvSpPr txBox="1"/>
          <p:nvPr/>
        </p:nvSpPr>
        <p:spPr>
          <a:xfrm>
            <a:off x="3809520" y="0"/>
            <a:ext cx="53341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Factor:1 mi = 0.6214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km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1" name="TextShape 3"/>
          <p:cNvSpPr txBox="1"/>
          <p:nvPr/>
        </p:nvSpPr>
        <p:spPr>
          <a:xfrm>
            <a:off x="-360" y="0"/>
            <a:ext cx="38098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62" name="Formula 4"/>
              <p:cNvSpPr txBox="1"/>
              <p:nvPr/>
            </p:nvSpPr>
            <p:spPr>
              <a:xfrm>
                <a:off x="7315200" y="1676520"/>
                <a:ext cx="774720" cy="444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6214 mi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km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563" name="Formula 5"/>
              <p:cNvSpPr txBox="1"/>
              <p:nvPr/>
            </p:nvSpPr>
            <p:spPr>
              <a:xfrm>
                <a:off x="2895480" y="2819520"/>
                <a:ext cx="3786480" cy="981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7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8 km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6214 mi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km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mi</m:t>
                    </m:r>
                  </m:oMath>
                </a14:m>
              </a:p>
            </p:txBody>
          </p:sp>
        </mc:Choice>
        <mc:Fallback/>
      </mc:AlternateContent>
      <p:grpSp>
        <p:nvGrpSpPr>
          <p:cNvPr id="564" name="Group 6"/>
          <p:cNvGrpSpPr/>
          <p:nvPr/>
        </p:nvGrpSpPr>
        <p:grpSpPr>
          <a:xfrm>
            <a:off x="3580920" y="3124080"/>
            <a:ext cx="1828800" cy="609480"/>
            <a:chOff x="3580920" y="3124080"/>
            <a:chExt cx="1828800" cy="609480"/>
          </a:xfrm>
        </p:grpSpPr>
        <p:sp>
          <p:nvSpPr>
            <p:cNvPr id="565" name="Line 7"/>
            <p:cNvSpPr/>
            <p:nvPr/>
          </p:nvSpPr>
          <p:spPr>
            <a:xfrm flipH="1">
              <a:off x="3580920" y="3124080"/>
              <a:ext cx="30492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66" name="Line 8"/>
            <p:cNvSpPr/>
            <p:nvPr/>
          </p:nvSpPr>
          <p:spPr>
            <a:xfrm flipH="1">
              <a:off x="5104800" y="3429000"/>
              <a:ext cx="30492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67" name="CustomShape 9"/>
          <p:cNvSpPr/>
          <p:nvPr/>
        </p:nvSpPr>
        <p:spPr>
          <a:xfrm>
            <a:off x="4192200" y="3886200"/>
            <a:ext cx="217872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4.</a:t>
            </a:r>
            <a:r>
              <a:rPr b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8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4692 mi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8" name="CustomShape 10"/>
          <p:cNvSpPr/>
          <p:nvPr/>
        </p:nvSpPr>
        <p:spPr>
          <a:xfrm>
            <a:off x="4193280" y="5029200"/>
            <a:ext cx="14655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4.8 mi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69" name="CustomShape 11"/>
          <p:cNvSpPr/>
          <p:nvPr/>
        </p:nvSpPr>
        <p:spPr>
          <a:xfrm>
            <a:off x="211320" y="4486320"/>
            <a:ext cx="47430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Significant figures and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0" name="CustomShape 12"/>
          <p:cNvSpPr/>
          <p:nvPr/>
        </p:nvSpPr>
        <p:spPr>
          <a:xfrm>
            <a:off x="6397920" y="457200"/>
            <a:ext cx="26251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1" name="CustomShape 13"/>
          <p:cNvSpPr/>
          <p:nvPr/>
        </p:nvSpPr>
        <p:spPr>
          <a:xfrm>
            <a:off x="1143000" y="4952880"/>
            <a:ext cx="307656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18" dur="indefinite" restart="never" nodeType="tmRoot">
          <p:childTnLst>
            <p:seq>
              <p:cTn id="1319" dur="indefinite" nodeType="mainSeq">
                <p:childTnLst>
                  <p:par>
                    <p:cTn id="1320" fill="hold">
                      <p:stCondLst>
                        <p:cond delay="indefinite"/>
                      </p:stCondLst>
                      <p:childTnLst>
                        <p:par>
                          <p:cTn id="1321" fill="hold">
                            <p:stCondLst>
                              <p:cond delay="0"/>
                            </p:stCondLst>
                            <p:childTnLst>
                              <p:par>
                                <p:cTn id="13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4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5" fill="hold">
                      <p:stCondLst>
                        <p:cond delay="indefinite"/>
                      </p:stCondLst>
                      <p:childTnLst>
                        <p:par>
                          <p:cTn id="1326" fill="hold">
                            <p:stCondLst>
                              <p:cond delay="0"/>
                            </p:stCondLst>
                            <p:childTnLst>
                              <p:par>
                                <p:cTn id="132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29" dur="500"/>
                                        <p:tgtEl>
                                          <p:spTgt spid="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0" fill="hold">
                      <p:stCondLst>
                        <p:cond delay="indefinite"/>
                      </p:stCondLst>
                      <p:childTnLst>
                        <p:par>
                          <p:cTn id="1331" fill="hold">
                            <p:stCondLst>
                              <p:cond delay="0"/>
                            </p:stCondLst>
                            <p:childTnLst>
                              <p:par>
                                <p:cTn id="13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34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5" fill="hold">
                      <p:stCondLst>
                        <p:cond delay="indefinite"/>
                      </p:stCondLst>
                      <p:childTnLst>
                        <p:par>
                          <p:cTn id="1336" fill="hold">
                            <p:stCondLst>
                              <p:cond delay="0"/>
                            </p:stCondLst>
                            <p:childTnLst>
                              <p:par>
                                <p:cTn id="1337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39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0" fill="hold">
                            <p:stCondLst>
                              <p:cond delay="500"/>
                            </p:stCondLst>
                            <p:childTnLst>
                              <p:par>
                                <p:cTn id="1341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43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4" fill="hold">
                      <p:stCondLst>
                        <p:cond delay="indefinite"/>
                      </p:stCondLst>
                      <p:childTnLst>
                        <p:par>
                          <p:cTn id="1345" fill="hold">
                            <p:stCondLst>
                              <p:cond delay="0"/>
                            </p:stCondLst>
                            <p:childTnLst>
                              <p:par>
                                <p:cTn id="13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8" dur="5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3" name="TextShape 2"/>
          <p:cNvSpPr txBox="1"/>
          <p:nvPr/>
        </p:nvSpPr>
        <p:spPr>
          <a:xfrm>
            <a:off x="4038480" y="0"/>
            <a:ext cx="594360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7.8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Factor: 1 mi = 0.6214 km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km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mi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4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Convert 7.8 km to miles.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575" name="Formula 4"/>
              <p:cNvSpPr txBox="1"/>
              <p:nvPr/>
            </p:nvSpPr>
            <p:spPr>
              <a:xfrm>
                <a:off x="7620120" y="1752480"/>
                <a:ext cx="774720" cy="444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6214 mi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km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576" name="CustomShape 5"/>
          <p:cNvSpPr/>
          <p:nvPr/>
        </p:nvSpPr>
        <p:spPr>
          <a:xfrm>
            <a:off x="3507840" y="2895480"/>
            <a:ext cx="254124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7.8 km = 4.8 mi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77" name="CustomShape 6"/>
          <p:cNvSpPr/>
          <p:nvPr/>
        </p:nvSpPr>
        <p:spPr>
          <a:xfrm>
            <a:off x="2205360" y="3733920"/>
            <a:ext cx="5334840" cy="119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mi,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kilometers are shorter than miles.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49" dur="indefinite" restart="never" nodeType="tmRoot">
          <p:childTnLst>
            <p:seq>
              <p:cTn id="1350" dur="indefinite" nodeType="mainSeq">
                <p:childTnLst>
                  <p:par>
                    <p:cTn id="1351" fill="hold">
                      <p:stCondLst>
                        <p:cond delay="indefinite"/>
                      </p:stCondLst>
                      <p:childTnLst>
                        <p:par>
                          <p:cTn id="1352" fill="hold">
                            <p:stCondLst>
                              <p:cond delay="0"/>
                            </p:stCondLst>
                            <p:childTnLst>
                              <p:par>
                                <p:cTn id="135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55" dur="5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6" fill="hold">
                      <p:stCondLst>
                        <p:cond delay="indefinite"/>
                      </p:stCondLst>
                      <p:childTnLst>
                        <p:par>
                          <p:cTn id="1357" fill="hold">
                            <p:stCondLst>
                              <p:cond delay="0"/>
                            </p:stCondLst>
                            <p:childTnLst>
                              <p:par>
                                <p:cTn id="135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60" dur="5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TextShape 1"/>
          <p:cNvSpPr txBox="1"/>
          <p:nvPr/>
        </p:nvSpPr>
        <p:spPr>
          <a:xfrm>
            <a:off x="685800" y="3049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Practice—Convert 30.0 g to Ounces</a:t>
            </a:r>
            <a:br/>
            <a:r>
              <a:rPr b="0" i="1" lang="en-US" sz="2800" spc="-1" strike="noStrike">
                <a:solidFill>
                  <a:srgbClr val="6600cc"/>
                </a:solidFill>
                <a:latin typeface="Times New Roman"/>
              </a:rPr>
              <a:t>(1 oz. = 28.32 g)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extShape 1"/>
          <p:cNvSpPr txBox="1"/>
          <p:nvPr/>
        </p:nvSpPr>
        <p:spPr>
          <a:xfrm>
            <a:off x="685800" y="-3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Convert 30.0 g to Ounces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580" name="CustomShape 2"/>
          <p:cNvSpPr/>
          <p:nvPr/>
        </p:nvSpPr>
        <p:spPr>
          <a:xfrm>
            <a:off x="5867280" y="5954760"/>
            <a:ext cx="327672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1" name="CustomShape 3"/>
          <p:cNvSpPr/>
          <p:nvPr/>
        </p:nvSpPr>
        <p:spPr>
          <a:xfrm>
            <a:off x="4184640" y="5954760"/>
            <a:ext cx="1682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2" name="CustomShape 4"/>
          <p:cNvSpPr/>
          <p:nvPr/>
        </p:nvSpPr>
        <p:spPr>
          <a:xfrm>
            <a:off x="0" y="5954760"/>
            <a:ext cx="4184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3" name="CustomShape 5"/>
          <p:cNvSpPr/>
          <p:nvPr/>
        </p:nvSpPr>
        <p:spPr>
          <a:xfrm>
            <a:off x="5867280" y="5181480"/>
            <a:ext cx="3276720" cy="77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1.05820 oz = 1.06 oz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4" name="CustomShape 6"/>
          <p:cNvSpPr/>
          <p:nvPr/>
        </p:nvSpPr>
        <p:spPr>
          <a:xfrm>
            <a:off x="4184640" y="5181480"/>
            <a:ext cx="1682640" cy="77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5" name="CustomShape 7"/>
          <p:cNvSpPr/>
          <p:nvPr/>
        </p:nvSpPr>
        <p:spPr>
          <a:xfrm>
            <a:off x="0" y="5181480"/>
            <a:ext cx="4184640" cy="77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8000"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6" name="CustomShape 8"/>
          <p:cNvSpPr/>
          <p:nvPr/>
        </p:nvSpPr>
        <p:spPr>
          <a:xfrm>
            <a:off x="5867280" y="4191120"/>
            <a:ext cx="3276720" cy="99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7" name="CustomShape 9"/>
          <p:cNvSpPr/>
          <p:nvPr/>
        </p:nvSpPr>
        <p:spPr>
          <a:xfrm>
            <a:off x="4184640" y="4191120"/>
            <a:ext cx="1682640" cy="99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8" name="CustomShape 10"/>
          <p:cNvSpPr/>
          <p:nvPr/>
        </p:nvSpPr>
        <p:spPr>
          <a:xfrm>
            <a:off x="0" y="4191120"/>
            <a:ext cx="4184640" cy="99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9" name="CustomShape 11"/>
          <p:cNvSpPr/>
          <p:nvPr/>
        </p:nvSpPr>
        <p:spPr>
          <a:xfrm>
            <a:off x="5867280" y="3240000"/>
            <a:ext cx="3276720" cy="95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0" name="CustomShape 12"/>
          <p:cNvSpPr/>
          <p:nvPr/>
        </p:nvSpPr>
        <p:spPr>
          <a:xfrm>
            <a:off x="4184640" y="3240000"/>
            <a:ext cx="1682640" cy="95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1" name="CustomShape 13"/>
          <p:cNvSpPr/>
          <p:nvPr/>
        </p:nvSpPr>
        <p:spPr>
          <a:xfrm>
            <a:off x="0" y="3240000"/>
            <a:ext cx="4184640" cy="95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2" name="CustomShape 14"/>
          <p:cNvSpPr/>
          <p:nvPr/>
        </p:nvSpPr>
        <p:spPr>
          <a:xfrm>
            <a:off x="5867280" y="2374920"/>
            <a:ext cx="3276720" cy="86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oz = 28.35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3" name="CustomShape 15"/>
          <p:cNvSpPr/>
          <p:nvPr/>
        </p:nvSpPr>
        <p:spPr>
          <a:xfrm>
            <a:off x="4184640" y="2374920"/>
            <a:ext cx="1682640" cy="86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4" name="CustomShape 16"/>
          <p:cNvSpPr/>
          <p:nvPr/>
        </p:nvSpPr>
        <p:spPr>
          <a:xfrm>
            <a:off x="0" y="2374920"/>
            <a:ext cx="4184640" cy="86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5" name="CustomShape 17"/>
          <p:cNvSpPr/>
          <p:nvPr/>
        </p:nvSpPr>
        <p:spPr>
          <a:xfrm>
            <a:off x="5867280" y="1530360"/>
            <a:ext cx="327672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oz.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6" name="CustomShape 18"/>
          <p:cNvSpPr/>
          <p:nvPr/>
        </p:nvSpPr>
        <p:spPr>
          <a:xfrm>
            <a:off x="4184640" y="1530360"/>
            <a:ext cx="1682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7" name="CustomShape 19"/>
          <p:cNvSpPr/>
          <p:nvPr/>
        </p:nvSpPr>
        <p:spPr>
          <a:xfrm>
            <a:off x="0" y="1530360"/>
            <a:ext cx="4184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8" name="CustomShape 20"/>
          <p:cNvSpPr/>
          <p:nvPr/>
        </p:nvSpPr>
        <p:spPr>
          <a:xfrm>
            <a:off x="5867280" y="685800"/>
            <a:ext cx="327672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30.0 g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9" name="CustomShape 21"/>
          <p:cNvSpPr/>
          <p:nvPr/>
        </p:nvSpPr>
        <p:spPr>
          <a:xfrm>
            <a:off x="4184640" y="685800"/>
            <a:ext cx="1682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0" name="CustomShape 22"/>
          <p:cNvSpPr/>
          <p:nvPr/>
        </p:nvSpPr>
        <p:spPr>
          <a:xfrm>
            <a:off x="0" y="685800"/>
            <a:ext cx="4184640" cy="84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01" name="Line 23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2" name="Line 24"/>
          <p:cNvSpPr/>
          <p:nvPr/>
        </p:nvSpPr>
        <p:spPr>
          <a:xfrm>
            <a:off x="0" y="15303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3" name="Line 25"/>
          <p:cNvSpPr/>
          <p:nvPr/>
        </p:nvSpPr>
        <p:spPr>
          <a:xfrm>
            <a:off x="0" y="679932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4" name="Line 26"/>
          <p:cNvSpPr/>
          <p:nvPr/>
        </p:nvSpPr>
        <p:spPr>
          <a:xfrm>
            <a:off x="0" y="685800"/>
            <a:ext cx="0" cy="611352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5" name="Line 27"/>
          <p:cNvSpPr/>
          <p:nvPr/>
        </p:nvSpPr>
        <p:spPr>
          <a:xfrm>
            <a:off x="4184640" y="685800"/>
            <a:ext cx="0" cy="611352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6" name="Line 28"/>
          <p:cNvSpPr/>
          <p:nvPr/>
        </p:nvSpPr>
        <p:spPr>
          <a:xfrm>
            <a:off x="9144000" y="685800"/>
            <a:ext cx="0" cy="611352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7" name="Line 29"/>
          <p:cNvSpPr/>
          <p:nvPr/>
        </p:nvSpPr>
        <p:spPr>
          <a:xfrm>
            <a:off x="0" y="23749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8" name="Line 30"/>
          <p:cNvSpPr/>
          <p:nvPr/>
        </p:nvSpPr>
        <p:spPr>
          <a:xfrm>
            <a:off x="0" y="32400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9" name="Line 31"/>
          <p:cNvSpPr/>
          <p:nvPr/>
        </p:nvSpPr>
        <p:spPr>
          <a:xfrm>
            <a:off x="0" y="41911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0" name="Line 32"/>
          <p:cNvSpPr/>
          <p:nvPr/>
        </p:nvSpPr>
        <p:spPr>
          <a:xfrm>
            <a:off x="0" y="52578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1" name="Line 33"/>
          <p:cNvSpPr/>
          <p:nvPr/>
        </p:nvSpPr>
        <p:spPr>
          <a:xfrm>
            <a:off x="0" y="59547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612" name="Group 34"/>
          <p:cNvGrpSpPr/>
          <p:nvPr/>
        </p:nvGrpSpPr>
        <p:grpSpPr>
          <a:xfrm>
            <a:off x="6553080" y="3276720"/>
            <a:ext cx="1981440" cy="968400"/>
            <a:chOff x="6553080" y="3276720"/>
            <a:chExt cx="1981440" cy="968400"/>
          </a:xfrm>
        </p:grpSpPr>
        <p:sp>
          <p:nvSpPr>
            <p:cNvPr id="613" name="CustomShape 35"/>
            <p:cNvSpPr/>
            <p:nvPr/>
          </p:nvSpPr>
          <p:spPr>
            <a:xfrm>
              <a:off x="6553080" y="3276720"/>
              <a:ext cx="609840" cy="380880"/>
            </a:xfrm>
            <a:custGeom>
              <a:avLst/>
              <a:gdLst/>
              <a:ahLst/>
              <a:rect l="0" t="0" r="r" b="b"/>
              <a:pathLst>
                <a:path w="1696" h="1060">
                  <a:moveTo>
                    <a:pt x="264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2" y="35"/>
                  </a:cubicBezTo>
                  <a:cubicBezTo>
                    <a:pt x="92" y="59"/>
                    <a:pt x="59" y="92"/>
                    <a:pt x="35" y="132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4"/>
                  </a:lnTo>
                  <a:lnTo>
                    <a:pt x="0" y="794"/>
                  </a:lnTo>
                  <a:cubicBezTo>
                    <a:pt x="0" y="841"/>
                    <a:pt x="12" y="886"/>
                    <a:pt x="35" y="927"/>
                  </a:cubicBezTo>
                  <a:cubicBezTo>
                    <a:pt x="59" y="967"/>
                    <a:pt x="92" y="1000"/>
                    <a:pt x="132" y="1024"/>
                  </a:cubicBezTo>
                  <a:cubicBezTo>
                    <a:pt x="173" y="1047"/>
                    <a:pt x="218" y="1059"/>
                    <a:pt x="265" y="1059"/>
                  </a:cubicBezTo>
                  <a:lnTo>
                    <a:pt x="1430" y="1059"/>
                  </a:lnTo>
                  <a:lnTo>
                    <a:pt x="1430" y="1059"/>
                  </a:lnTo>
                  <a:cubicBezTo>
                    <a:pt x="1477" y="1059"/>
                    <a:pt x="1522" y="1047"/>
                    <a:pt x="1563" y="1024"/>
                  </a:cubicBezTo>
                  <a:cubicBezTo>
                    <a:pt x="1603" y="1000"/>
                    <a:pt x="1636" y="967"/>
                    <a:pt x="1660" y="927"/>
                  </a:cubicBezTo>
                  <a:cubicBezTo>
                    <a:pt x="1683" y="886"/>
                    <a:pt x="1695" y="841"/>
                    <a:pt x="1695" y="794"/>
                  </a:cubicBezTo>
                  <a:lnTo>
                    <a:pt x="1694" y="264"/>
                  </a:lnTo>
                  <a:lnTo>
                    <a:pt x="1695" y="265"/>
                  </a:lnTo>
                  <a:lnTo>
                    <a:pt x="1695" y="265"/>
                  </a:lnTo>
                  <a:cubicBezTo>
                    <a:pt x="1695" y="218"/>
                    <a:pt x="1683" y="173"/>
                    <a:pt x="1660" y="132"/>
                  </a:cubicBezTo>
                  <a:cubicBezTo>
                    <a:pt x="1636" y="92"/>
                    <a:pt x="1603" y="59"/>
                    <a:pt x="1563" y="35"/>
                  </a:cubicBezTo>
                  <a:cubicBezTo>
                    <a:pt x="1522" y="12"/>
                    <a:pt x="1477" y="0"/>
                    <a:pt x="1430" y="0"/>
                  </a:cubicBezTo>
                  <a:lnTo>
                    <a:pt x="264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9966ff"/>
                  </a:solidFill>
                  <a:latin typeface="Times New Roman"/>
                </a:rPr>
                <a:t>g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614" name="CustomShape 36"/>
            <p:cNvSpPr/>
            <p:nvPr/>
          </p:nvSpPr>
          <p:spPr>
            <a:xfrm>
              <a:off x="7924680" y="3276720"/>
              <a:ext cx="609840" cy="380880"/>
            </a:xfrm>
            <a:custGeom>
              <a:avLst/>
              <a:gdLst/>
              <a:ahLst/>
              <a:rect l="0" t="0" r="r" b="b"/>
              <a:pathLst>
                <a:path w="1696" h="1060">
                  <a:moveTo>
                    <a:pt x="264" y="0"/>
                  </a:moveTo>
                  <a:lnTo>
                    <a:pt x="265" y="0"/>
                  </a:lnTo>
                  <a:cubicBezTo>
                    <a:pt x="218" y="0"/>
                    <a:pt x="173" y="12"/>
                    <a:pt x="132" y="35"/>
                  </a:cubicBezTo>
                  <a:cubicBezTo>
                    <a:pt x="92" y="59"/>
                    <a:pt x="59" y="92"/>
                    <a:pt x="35" y="132"/>
                  </a:cubicBezTo>
                  <a:cubicBezTo>
                    <a:pt x="12" y="173"/>
                    <a:pt x="0" y="218"/>
                    <a:pt x="0" y="265"/>
                  </a:cubicBezTo>
                  <a:lnTo>
                    <a:pt x="0" y="794"/>
                  </a:lnTo>
                  <a:lnTo>
                    <a:pt x="0" y="794"/>
                  </a:lnTo>
                  <a:cubicBezTo>
                    <a:pt x="0" y="841"/>
                    <a:pt x="12" y="886"/>
                    <a:pt x="35" y="927"/>
                  </a:cubicBezTo>
                  <a:cubicBezTo>
                    <a:pt x="59" y="967"/>
                    <a:pt x="92" y="1000"/>
                    <a:pt x="132" y="1024"/>
                  </a:cubicBezTo>
                  <a:cubicBezTo>
                    <a:pt x="173" y="1047"/>
                    <a:pt x="218" y="1059"/>
                    <a:pt x="265" y="1059"/>
                  </a:cubicBezTo>
                  <a:lnTo>
                    <a:pt x="1430" y="1059"/>
                  </a:lnTo>
                  <a:lnTo>
                    <a:pt x="1430" y="1059"/>
                  </a:lnTo>
                  <a:cubicBezTo>
                    <a:pt x="1477" y="1059"/>
                    <a:pt x="1522" y="1047"/>
                    <a:pt x="1563" y="1024"/>
                  </a:cubicBezTo>
                  <a:cubicBezTo>
                    <a:pt x="1603" y="1000"/>
                    <a:pt x="1636" y="967"/>
                    <a:pt x="1660" y="927"/>
                  </a:cubicBezTo>
                  <a:cubicBezTo>
                    <a:pt x="1683" y="886"/>
                    <a:pt x="1695" y="841"/>
                    <a:pt x="1695" y="794"/>
                  </a:cubicBezTo>
                  <a:lnTo>
                    <a:pt x="1694" y="264"/>
                  </a:lnTo>
                  <a:lnTo>
                    <a:pt x="1695" y="265"/>
                  </a:lnTo>
                  <a:lnTo>
                    <a:pt x="1695" y="265"/>
                  </a:lnTo>
                  <a:cubicBezTo>
                    <a:pt x="1695" y="218"/>
                    <a:pt x="1683" y="173"/>
                    <a:pt x="1660" y="132"/>
                  </a:cubicBezTo>
                  <a:cubicBezTo>
                    <a:pt x="1636" y="92"/>
                    <a:pt x="1603" y="59"/>
                    <a:pt x="1563" y="35"/>
                  </a:cubicBezTo>
                  <a:cubicBezTo>
                    <a:pt x="1522" y="12"/>
                    <a:pt x="1477" y="0"/>
                    <a:pt x="1430" y="0"/>
                  </a:cubicBezTo>
                  <a:lnTo>
                    <a:pt x="264" y="0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9966ff"/>
                  </a:solidFill>
                  <a:latin typeface="Times New Roman"/>
                </a:rPr>
                <a:t>oz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615" name="CustomShape 37"/>
            <p:cNvSpPr/>
            <p:nvPr/>
          </p:nvSpPr>
          <p:spPr>
            <a:xfrm>
              <a:off x="7250040" y="3429000"/>
              <a:ext cx="598680" cy="114480"/>
            </a:xfrm>
            <a:custGeom>
              <a:avLst/>
              <a:gdLst/>
              <a:ahLst/>
              <a:rect l="0" t="0" r="r" b="b"/>
              <a:pathLst>
                <a:path w="1665" h="320">
                  <a:moveTo>
                    <a:pt x="0" y="79"/>
                  </a:moveTo>
                  <a:lnTo>
                    <a:pt x="1248" y="79"/>
                  </a:lnTo>
                  <a:lnTo>
                    <a:pt x="1248" y="0"/>
                  </a:lnTo>
                  <a:lnTo>
                    <a:pt x="1664" y="159"/>
                  </a:lnTo>
                  <a:lnTo>
                    <a:pt x="1248" y="319"/>
                  </a:lnTo>
                  <a:lnTo>
                    <a:pt x="1248" y="239"/>
                  </a:lnTo>
                  <a:lnTo>
                    <a:pt x="0" y="239"/>
                  </a:lnTo>
                  <a:lnTo>
                    <a:pt x="0" y="79"/>
                  </a:lnTo>
                </a:path>
              </a:pathLst>
            </a:custGeom>
            <a:solidFill>
              <a:srgbClr val="ffcc66"/>
            </a:solidFill>
            <a:ln w="936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mc:AlternateContent>
          <mc:Choice xmlns:a14="http://schemas.microsoft.com/office/drawing/2010/main" Requires="a14">
            <p:sp>
              <p:nvSpPr>
                <p:cNvPr id="616" name="Formula 38"/>
                <p:cNvSpPr txBox="1"/>
                <p:nvPr/>
              </p:nvSpPr>
              <p:spPr>
                <a:xfrm>
                  <a:off x="7129440" y="3639960"/>
                  <a:ext cx="752400" cy="605160"/>
                </a:xfrm>
                <a:prstGeom prst="rect">
                  <a:avLst/>
                </a:prstGeom>
              </p:spPr>
              <p:txBody>
                <a:bodyPr/>
                <a:p>
                  <a14:m>
                    <m:oMath xmlns:m="http://schemas.openxmlformats.org/officeDocument/2006/math">
                      <m:f>
                        <m:num>
                          <m:r>
                            <m:rPr>
                              <m:lit/>
                              <m:nor/>
                            </m:rPr>
                            <m:t xml:space="preserve">1 oz</m:t>
                          </m:r>
                        </m:num>
                        <m:den>
                          <m:r>
                            <m:rPr>
                              <m:lit/>
                              <m:nor/>
                            </m:rPr>
                            <m:t xml:space="preserve">28</m:t>
                          </m:r>
                          <m:r>
                            <m:rPr>
                              <m:lit/>
                              <m:nor/>
                            </m:rPr>
                            <m:t xml:space="preserve">.</m:t>
                          </m:r>
                          <m:r>
                            <m:rPr>
                              <m:lit/>
                              <m:nor/>
                            </m:rPr>
                            <m:t xml:space="preserve">35 g</m:t>
                          </m:r>
                        </m:den>
                      </m:f>
                    </m:oMath>
                  </a14:m>
                </a:p>
              </p:txBody>
            </p:sp>
          </mc:Choice>
          <mc:Fallback/>
        </mc:AlternateContent>
      </p:grpSp>
      <mc:AlternateContent>
        <mc:Choice xmlns:a14="http://schemas.microsoft.com/office/drawing/2010/main" Requires="a14">
          <p:sp>
            <p:nvSpPr>
              <p:cNvPr id="617" name="Formula 39"/>
              <p:cNvSpPr txBox="1"/>
              <p:nvPr/>
            </p:nvSpPr>
            <p:spPr>
              <a:xfrm>
                <a:off x="5105520" y="4367160"/>
                <a:ext cx="3809880" cy="879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30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 g</m:t>
                    </m:r>
                    <m:r>
                      <m:t xml:space="preserve">×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oz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28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35 g</m:t>
                        </m:r>
                      </m:den>
                    </m:f>
                    <m:r>
                      <m:t xml:space="preserve">=</m:t>
                    </m:r>
                    <m:r>
                      <m:rPr>
                        <m:lit/>
                        <m:nor/>
                      </m:rPr>
                      <m:t xml:space="preserve"> 1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05820 oz</m:t>
                    </m:r>
                  </m:oMath>
                </a14:m>
              </a:p>
            </p:txBody>
          </p:sp>
        </mc:Choice>
        <mc:Fallback/>
      </mc:AlternateContent>
      <p:sp>
        <p:nvSpPr>
          <p:cNvPr id="618" name="Line 40"/>
          <p:cNvSpPr/>
          <p:nvPr/>
        </p:nvSpPr>
        <p:spPr>
          <a:xfrm flipH="1">
            <a:off x="5867280" y="685800"/>
            <a:ext cx="22320" cy="350532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9" name="Line 41"/>
          <p:cNvSpPr/>
          <p:nvPr/>
        </p:nvSpPr>
        <p:spPr>
          <a:xfrm>
            <a:off x="5846760" y="5253120"/>
            <a:ext cx="11160" cy="15429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20" name="CustomShape 42"/>
          <p:cNvSpPr/>
          <p:nvPr/>
        </p:nvSpPr>
        <p:spPr>
          <a:xfrm>
            <a:off x="7842600" y="99072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1" name="CustomShape 43"/>
          <p:cNvSpPr/>
          <p:nvPr/>
        </p:nvSpPr>
        <p:spPr>
          <a:xfrm>
            <a:off x="7734600" y="548640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2" name="Freeform 44"/>
          <p:cNvSpPr/>
          <p:nvPr/>
        </p:nvSpPr>
        <p:spPr>
          <a:xfrm>
            <a:off x="5638680" y="4648320"/>
            <a:ext cx="381600" cy="381240"/>
          </a:xfrm>
          <a:custGeom>
            <a:avLst/>
            <a:gdLst/>
            <a:ahLst/>
            <a:rect l="0" t="0" r="r" b="b"/>
            <a:pathLst>
              <a:path w="1060" h="1059">
                <a:moveTo>
                  <a:pt x="0" y="1058"/>
                </a:moveTo>
                <a:lnTo>
                  <a:pt x="1059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623" name="Freeform 45"/>
          <p:cNvSpPr/>
          <p:nvPr/>
        </p:nvSpPr>
        <p:spPr>
          <a:xfrm>
            <a:off x="6858000" y="4876920"/>
            <a:ext cx="381240" cy="381240"/>
          </a:xfrm>
          <a:custGeom>
            <a:avLst/>
            <a:gdLst/>
            <a:ahLst/>
            <a:rect l="0" t="0" r="r" b="b"/>
            <a:pathLst>
              <a:path w="1059" h="1059">
                <a:moveTo>
                  <a:pt x="0" y="1058"/>
                </a:moveTo>
                <a:lnTo>
                  <a:pt x="1058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</p:spTree>
  </p:cSld>
  <p:timing>
    <p:tnLst>
      <p:par>
        <p:cTn id="1361" dur="indefinite" restart="never" nodeType="tmRoot">
          <p:childTnLst>
            <p:seq>
              <p:cTn id="1362" dur="indefinite" nodeType="mainSeq">
                <p:childTnLst>
                  <p:par>
                    <p:cTn id="1363" fill="hold">
                      <p:stCondLst>
                        <p:cond delay="indefinite"/>
                      </p:stCondLst>
                      <p:childTnLst>
                        <p:par>
                          <p:cTn id="1364" fill="hold">
                            <p:stCondLst>
                              <p:cond delay="0"/>
                            </p:stCondLst>
                            <p:childTnLst>
                              <p:par>
                                <p:cTn id="136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67" dur="50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8" fill="hold">
                            <p:stCondLst>
                              <p:cond delay="500"/>
                            </p:stCondLst>
                            <p:childTnLst>
                              <p:par>
                                <p:cTn id="1369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371" dur="5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2" fill="hold">
                      <p:stCondLst>
                        <p:cond delay="indefinite"/>
                      </p:stCondLst>
                      <p:childTnLst>
                        <p:par>
                          <p:cTn id="1373" fill="hold">
                            <p:stCondLst>
                              <p:cond delay="0"/>
                            </p:stCondLst>
                            <p:childTnLst>
                              <p:par>
                                <p:cTn id="137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76" dur="500"/>
                                        <p:tgtEl>
                                          <p:spTgt spid="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7" fill="hold">
                      <p:stCondLst>
                        <p:cond delay="indefinite"/>
                      </p:stCondLst>
                      <p:childTnLst>
                        <p:par>
                          <p:cTn id="1378" fill="hold">
                            <p:stCondLst>
                              <p:cond delay="0"/>
                            </p:stCondLst>
                            <p:childTnLst>
                              <p:par>
                                <p:cTn id="13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81" dur="5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TextShape 1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Solution Maps and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Conversion Factors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25" name="TextShape 2"/>
          <p:cNvSpPr txBox="1"/>
          <p:nvPr/>
        </p:nvSpPr>
        <p:spPr>
          <a:xfrm>
            <a:off x="457200" y="1905120"/>
            <a:ext cx="8305920" cy="1676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Convert cups into liters.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 relationship equivalence: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1 L = 1.057 qt, 1 qt = 4 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598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solution map.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6" name="CustomShape 3"/>
          <p:cNvSpPr/>
          <p:nvPr/>
        </p:nvSpPr>
        <p:spPr>
          <a:xfrm>
            <a:off x="7391520" y="3505320"/>
            <a:ext cx="990360" cy="533160"/>
          </a:xfrm>
          <a:custGeom>
            <a:avLst/>
            <a:gdLst/>
            <a:ahLst/>
            <a:rect l="0" t="0" r="r" b="b"/>
            <a:pathLst>
              <a:path w="2753" h="1483">
                <a:moveTo>
                  <a:pt x="445" y="0"/>
                </a:moveTo>
                <a:lnTo>
                  <a:pt x="445" y="0"/>
                </a:lnTo>
                <a:cubicBezTo>
                  <a:pt x="367" y="0"/>
                  <a:pt x="290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0"/>
                  <a:pt x="0" y="367"/>
                  <a:pt x="0" y="445"/>
                </a:cubicBezTo>
                <a:lnTo>
                  <a:pt x="0" y="1036"/>
                </a:lnTo>
                <a:lnTo>
                  <a:pt x="0" y="1037"/>
                </a:lnTo>
                <a:cubicBezTo>
                  <a:pt x="0" y="1115"/>
                  <a:pt x="21" y="1192"/>
                  <a:pt x="60" y="1259"/>
                </a:cubicBezTo>
                <a:cubicBezTo>
                  <a:pt x="99" y="1327"/>
                  <a:pt x="155" y="1383"/>
                  <a:pt x="223" y="1422"/>
                </a:cubicBezTo>
                <a:cubicBezTo>
                  <a:pt x="290" y="1461"/>
                  <a:pt x="367" y="1482"/>
                  <a:pt x="445" y="1482"/>
                </a:cubicBezTo>
                <a:lnTo>
                  <a:pt x="2306" y="1482"/>
                </a:lnTo>
                <a:lnTo>
                  <a:pt x="2307" y="1482"/>
                </a:lnTo>
                <a:cubicBezTo>
                  <a:pt x="2385" y="1482"/>
                  <a:pt x="2462" y="1461"/>
                  <a:pt x="2529" y="1422"/>
                </a:cubicBezTo>
                <a:cubicBezTo>
                  <a:pt x="2597" y="1383"/>
                  <a:pt x="2653" y="1327"/>
                  <a:pt x="2692" y="1259"/>
                </a:cubicBezTo>
                <a:cubicBezTo>
                  <a:pt x="2731" y="1192"/>
                  <a:pt x="2752" y="1115"/>
                  <a:pt x="2752" y="1037"/>
                </a:cubicBezTo>
                <a:lnTo>
                  <a:pt x="2752" y="445"/>
                </a:lnTo>
                <a:lnTo>
                  <a:pt x="2752" y="445"/>
                </a:lnTo>
                <a:lnTo>
                  <a:pt x="2752" y="445"/>
                </a:lnTo>
                <a:cubicBezTo>
                  <a:pt x="2752" y="367"/>
                  <a:pt x="2731" y="290"/>
                  <a:pt x="2692" y="223"/>
                </a:cubicBezTo>
                <a:cubicBezTo>
                  <a:pt x="2653" y="155"/>
                  <a:pt x="2597" y="99"/>
                  <a:pt x="2529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5f8"/>
              </a:gs>
              <a:gs pos="100000">
                <a:srgbClr val="ff6699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7" name="Freeform 4"/>
          <p:cNvSpPr/>
          <p:nvPr/>
        </p:nvSpPr>
        <p:spPr>
          <a:xfrm>
            <a:off x="2819520" y="3733920"/>
            <a:ext cx="1295640" cy="360"/>
          </a:xfrm>
          <a:custGeom>
            <a:avLst/>
            <a:gdLst/>
            <a:ahLst/>
            <a:rect l="0" t="0" r="r" b="b"/>
            <a:pathLst>
              <a:path w="3599" h="1">
                <a:moveTo>
                  <a:pt x="0" y="0"/>
                </a:moveTo>
                <a:lnTo>
                  <a:pt x="3598" y="0"/>
                </a:lnTo>
              </a:path>
            </a:pathLst>
          </a:custGeom>
          <a:ln w="1260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628" name="CustomShape 5"/>
          <p:cNvSpPr/>
          <p:nvPr/>
        </p:nvSpPr>
        <p:spPr>
          <a:xfrm>
            <a:off x="4419720" y="3505320"/>
            <a:ext cx="990360" cy="533160"/>
          </a:xfrm>
          <a:custGeom>
            <a:avLst/>
            <a:gdLst/>
            <a:ahLst/>
            <a:rect l="0" t="0" r="r" b="b"/>
            <a:pathLst>
              <a:path w="2753" h="1483">
                <a:moveTo>
                  <a:pt x="445" y="0"/>
                </a:moveTo>
                <a:lnTo>
                  <a:pt x="445" y="0"/>
                </a:lnTo>
                <a:cubicBezTo>
                  <a:pt x="367" y="0"/>
                  <a:pt x="290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0"/>
                  <a:pt x="0" y="367"/>
                  <a:pt x="0" y="445"/>
                </a:cubicBezTo>
                <a:lnTo>
                  <a:pt x="0" y="1036"/>
                </a:lnTo>
                <a:lnTo>
                  <a:pt x="0" y="1037"/>
                </a:lnTo>
                <a:cubicBezTo>
                  <a:pt x="0" y="1115"/>
                  <a:pt x="21" y="1192"/>
                  <a:pt x="60" y="1259"/>
                </a:cubicBezTo>
                <a:cubicBezTo>
                  <a:pt x="99" y="1327"/>
                  <a:pt x="155" y="1383"/>
                  <a:pt x="223" y="1422"/>
                </a:cubicBezTo>
                <a:cubicBezTo>
                  <a:pt x="290" y="1461"/>
                  <a:pt x="367" y="1482"/>
                  <a:pt x="445" y="1482"/>
                </a:cubicBezTo>
                <a:lnTo>
                  <a:pt x="2306" y="1482"/>
                </a:lnTo>
                <a:lnTo>
                  <a:pt x="2307" y="1482"/>
                </a:lnTo>
                <a:cubicBezTo>
                  <a:pt x="2385" y="1482"/>
                  <a:pt x="2462" y="1461"/>
                  <a:pt x="2529" y="1422"/>
                </a:cubicBezTo>
                <a:cubicBezTo>
                  <a:pt x="2597" y="1383"/>
                  <a:pt x="2653" y="1327"/>
                  <a:pt x="2692" y="1259"/>
                </a:cubicBezTo>
                <a:cubicBezTo>
                  <a:pt x="2731" y="1192"/>
                  <a:pt x="2752" y="1115"/>
                  <a:pt x="2752" y="1037"/>
                </a:cubicBezTo>
                <a:lnTo>
                  <a:pt x="2752" y="445"/>
                </a:lnTo>
                <a:lnTo>
                  <a:pt x="2752" y="445"/>
                </a:lnTo>
                <a:lnTo>
                  <a:pt x="2752" y="445"/>
                </a:lnTo>
                <a:cubicBezTo>
                  <a:pt x="2752" y="367"/>
                  <a:pt x="2731" y="290"/>
                  <a:pt x="2692" y="223"/>
                </a:cubicBezTo>
                <a:cubicBezTo>
                  <a:pt x="2653" y="155"/>
                  <a:pt x="2597" y="99"/>
                  <a:pt x="2529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eee"/>
              </a:gs>
              <a:gs pos="100000">
                <a:srgbClr val="ffff99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29" name="CustomShape 6"/>
          <p:cNvSpPr/>
          <p:nvPr/>
        </p:nvSpPr>
        <p:spPr>
          <a:xfrm>
            <a:off x="914400" y="4419720"/>
            <a:ext cx="7010280" cy="825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marL="457200" indent="-45720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Change equivalence into conversion factors with starting units on the bottom.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30" name="Formula 7"/>
              <p:cNvSpPr txBox="1"/>
              <p:nvPr/>
            </p:nvSpPr>
            <p:spPr>
              <a:xfrm>
                <a:off x="5791320" y="5257800"/>
                <a:ext cx="1295280" cy="971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1L</m:t>
                        </m:r>
                      </m:num>
                      <m:den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631" name="Freeform 8"/>
          <p:cNvSpPr/>
          <p:nvPr/>
        </p:nvSpPr>
        <p:spPr>
          <a:xfrm>
            <a:off x="5791320" y="3733920"/>
            <a:ext cx="1295640" cy="360"/>
          </a:xfrm>
          <a:custGeom>
            <a:avLst/>
            <a:gdLst/>
            <a:ahLst/>
            <a:rect l="0" t="0" r="r" b="b"/>
            <a:pathLst>
              <a:path w="3599" h="1">
                <a:moveTo>
                  <a:pt x="0" y="0"/>
                </a:moveTo>
                <a:lnTo>
                  <a:pt x="3598" y="0"/>
                </a:lnTo>
              </a:path>
            </a:pathLst>
          </a:custGeom>
          <a:ln w="1260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632" name="CustomShape 9"/>
          <p:cNvSpPr/>
          <p:nvPr/>
        </p:nvSpPr>
        <p:spPr>
          <a:xfrm>
            <a:off x="1523880" y="3505320"/>
            <a:ext cx="990720" cy="533160"/>
          </a:xfrm>
          <a:custGeom>
            <a:avLst/>
            <a:gdLst/>
            <a:ahLst/>
            <a:rect l="0" t="0" r="r" b="b"/>
            <a:pathLst>
              <a:path w="2754" h="1483">
                <a:moveTo>
                  <a:pt x="445" y="0"/>
                </a:moveTo>
                <a:lnTo>
                  <a:pt x="445" y="0"/>
                </a:lnTo>
                <a:cubicBezTo>
                  <a:pt x="367" y="0"/>
                  <a:pt x="290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0"/>
                  <a:pt x="0" y="367"/>
                  <a:pt x="0" y="445"/>
                </a:cubicBezTo>
                <a:lnTo>
                  <a:pt x="0" y="1036"/>
                </a:lnTo>
                <a:lnTo>
                  <a:pt x="0" y="1037"/>
                </a:lnTo>
                <a:cubicBezTo>
                  <a:pt x="0" y="1115"/>
                  <a:pt x="21" y="1192"/>
                  <a:pt x="60" y="1259"/>
                </a:cubicBezTo>
                <a:cubicBezTo>
                  <a:pt x="99" y="1327"/>
                  <a:pt x="155" y="1383"/>
                  <a:pt x="223" y="1422"/>
                </a:cubicBezTo>
                <a:cubicBezTo>
                  <a:pt x="290" y="1461"/>
                  <a:pt x="367" y="1482"/>
                  <a:pt x="445" y="1482"/>
                </a:cubicBezTo>
                <a:lnTo>
                  <a:pt x="2307" y="1482"/>
                </a:lnTo>
                <a:lnTo>
                  <a:pt x="2308" y="1482"/>
                </a:lnTo>
                <a:cubicBezTo>
                  <a:pt x="2386" y="1482"/>
                  <a:pt x="2463" y="1461"/>
                  <a:pt x="2530" y="1422"/>
                </a:cubicBezTo>
                <a:cubicBezTo>
                  <a:pt x="2598" y="1383"/>
                  <a:pt x="2654" y="1327"/>
                  <a:pt x="2693" y="1259"/>
                </a:cubicBezTo>
                <a:cubicBezTo>
                  <a:pt x="2732" y="1192"/>
                  <a:pt x="2753" y="1115"/>
                  <a:pt x="2753" y="1037"/>
                </a:cubicBezTo>
                <a:lnTo>
                  <a:pt x="2753" y="445"/>
                </a:lnTo>
                <a:lnTo>
                  <a:pt x="2753" y="445"/>
                </a:lnTo>
                <a:lnTo>
                  <a:pt x="2753" y="445"/>
                </a:lnTo>
                <a:cubicBezTo>
                  <a:pt x="2753" y="367"/>
                  <a:pt x="2732" y="290"/>
                  <a:pt x="2693" y="223"/>
                </a:cubicBezTo>
                <a:cubicBezTo>
                  <a:pt x="2654" y="155"/>
                  <a:pt x="2598" y="99"/>
                  <a:pt x="2530" y="60"/>
                </a:cubicBezTo>
                <a:cubicBezTo>
                  <a:pt x="2463" y="21"/>
                  <a:pt x="2386" y="0"/>
                  <a:pt x="2308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efe"/>
              </a:gs>
              <a:gs pos="100000">
                <a:srgbClr val="9966ff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33" name="Formula 10"/>
              <p:cNvSpPr txBox="1"/>
              <p:nvPr/>
            </p:nvSpPr>
            <p:spPr>
              <a:xfrm>
                <a:off x="3225960" y="5257800"/>
                <a:ext cx="618840" cy="9144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4 c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382" dur="indefinite" restart="never" nodeType="tmRoot">
          <p:childTnLst>
            <p:seq>
              <p:cTn id="1383" dur="indefinite" nodeType="mainSeq">
                <p:childTnLst>
                  <p:par>
                    <p:cTn id="1384" fill="hold">
                      <p:stCondLst>
                        <p:cond delay="indefinite"/>
                      </p:stCondLst>
                      <p:childTnLst>
                        <p:par>
                          <p:cTn id="1385" fill="hold">
                            <p:stCondLst>
                              <p:cond delay="0"/>
                            </p:stCondLst>
                            <p:childTnLst>
                              <p:par>
                                <p:cTn id="13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88" dur="500"/>
                                        <p:tgtEl>
                                          <p:spTgt spid="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9" fill="hold">
                      <p:stCondLst>
                        <p:cond delay="indefinite"/>
                      </p:stCondLst>
                      <p:childTnLst>
                        <p:par>
                          <p:cTn id="1390" fill="hold">
                            <p:stCondLst>
                              <p:cond delay="0"/>
                            </p:stCondLst>
                            <p:childTnLst>
                              <p:par>
                                <p:cTn id="13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3" dur="500"/>
                                        <p:tgtEl>
                                          <p:spTgt spid="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4" fill="hold">
                      <p:stCondLst>
                        <p:cond delay="indefinite"/>
                      </p:stCondLst>
                      <p:childTnLst>
                        <p:par>
                          <p:cTn id="1395" fill="hold">
                            <p:stCondLst>
                              <p:cond delay="0"/>
                            </p:stCondLst>
                            <p:childTnLst>
                              <p:par>
                                <p:cTn id="13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8" dur="500"/>
                                        <p:tgtEl>
                                          <p:spTgt spid="6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9" fill="hold">
                      <p:stCondLst>
                        <p:cond delay="indefinite"/>
                      </p:stCondLst>
                      <p:childTnLst>
                        <p:par>
                          <p:cTn id="1400" fill="hold">
                            <p:stCondLst>
                              <p:cond delay="0"/>
                            </p:stCondLst>
                            <p:childTnLst>
                              <p:par>
                                <p:cTn id="1401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3" dur="5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4" dur="500" fill="hold"/>
                                        <p:tgtEl>
                                          <p:spTgt spid="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5" fill="hold">
                      <p:stCondLst>
                        <p:cond delay="indefinite"/>
                      </p:stCondLst>
                      <p:childTnLst>
                        <p:par>
                          <p:cTn id="1406" fill="hold">
                            <p:stCondLst>
                              <p:cond delay="0"/>
                            </p:stCondLst>
                            <p:childTnLst>
                              <p:par>
                                <p:cTn id="1407" nodeType="clickEffect" fill="hold" presetClass="entr" presetID="17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09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0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1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2" dur="500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3" fill="hold">
                      <p:stCondLst>
                        <p:cond delay="indefinite"/>
                      </p:stCondLst>
                      <p:childTnLst>
                        <p:par>
                          <p:cTn id="1414" fill="hold">
                            <p:stCondLst>
                              <p:cond delay="0"/>
                            </p:stCondLst>
                            <p:childTnLst>
                              <p:par>
                                <p:cTn id="14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7" fill="hold">
                      <p:stCondLst>
                        <p:cond delay="indefinite"/>
                      </p:stCondLst>
                      <p:childTnLst>
                        <p:par>
                          <p:cTn id="1418" fill="hold">
                            <p:stCondLst>
                              <p:cond delay="0"/>
                            </p:stCondLst>
                            <p:childTnLst>
                              <p:par>
                                <p:cTn id="1419" nodeType="clickEffect" fill="hold" presetClass="entr" presetID="17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21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2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3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4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5" fill="hold">
                      <p:stCondLst>
                        <p:cond delay="indefinite"/>
                      </p:stCondLst>
                      <p:childTnLst>
                        <p:par>
                          <p:cTn id="1426" fill="hold">
                            <p:stCondLst>
                              <p:cond delay="0"/>
                            </p:stCondLst>
                            <p:childTnLst>
                              <p:par>
                                <p:cTn id="1427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9" dur="5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0" dur="500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1" fill="hold">
                      <p:stCondLst>
                        <p:cond delay="indefinite"/>
                      </p:stCondLst>
                      <p:childTnLst>
                        <p:par>
                          <p:cTn id="1432" fill="hold">
                            <p:stCondLst>
                              <p:cond delay="0"/>
                            </p:stCondLst>
                            <p:childTnLst>
                              <p:par>
                                <p:cTn id="14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5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6" dur="50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7" fill="hold">
                      <p:stCondLst>
                        <p:cond delay="indefinite"/>
                      </p:stCondLst>
                      <p:childTnLst>
                        <p:par>
                          <p:cTn id="1438" fill="hold">
                            <p:stCondLst>
                              <p:cond delay="0"/>
                            </p:stCondLst>
                            <p:childTnLst>
                              <p:par>
                                <p:cTn id="1439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1" dur="5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2" dur="5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3" fill="hold">
                      <p:stCondLst>
                        <p:cond delay="indefinite"/>
                      </p:stCondLst>
                      <p:childTnLst>
                        <p:par>
                          <p:cTn id="1444" fill="hold">
                            <p:stCondLst>
                              <p:cond delay="0"/>
                            </p:stCondLst>
                            <p:childTnLst>
                              <p:par>
                                <p:cTn id="1445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7" dur="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8" dur="500" fill="hold"/>
                                        <p:tgtEl>
                                          <p:spTgt spid="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TextShape 1"/>
          <p:cNvSpPr txBox="1"/>
          <p:nvPr/>
        </p:nvSpPr>
        <p:spPr>
          <a:xfrm>
            <a:off x="0" y="-36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2.10—How Many Cups of Cream Is 0.75 L?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35" name="CustomShape 2"/>
          <p:cNvSpPr/>
          <p:nvPr/>
        </p:nvSpPr>
        <p:spPr>
          <a:xfrm>
            <a:off x="5897520" y="5956200"/>
            <a:ext cx="3276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6" name="CustomShape 3"/>
          <p:cNvSpPr/>
          <p:nvPr/>
        </p:nvSpPr>
        <p:spPr>
          <a:xfrm>
            <a:off x="4184640" y="6037200"/>
            <a:ext cx="1682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7" name="CustomShape 4"/>
          <p:cNvSpPr/>
          <p:nvPr/>
        </p:nvSpPr>
        <p:spPr>
          <a:xfrm>
            <a:off x="0" y="6095880"/>
            <a:ext cx="4184640" cy="76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8" name="CustomShape 5"/>
          <p:cNvSpPr/>
          <p:nvPr/>
        </p:nvSpPr>
        <p:spPr>
          <a:xfrm>
            <a:off x="5867280" y="5257800"/>
            <a:ext cx="3276720" cy="6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400" spc="-1" strike="noStrike">
                <a:solidFill>
                  <a:srgbClr val="0066ff"/>
                </a:solidFill>
                <a:latin typeface="Times New Roman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71 cu = 3.2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9" name="CustomShape 6"/>
          <p:cNvSpPr/>
          <p:nvPr/>
        </p:nvSpPr>
        <p:spPr>
          <a:xfrm>
            <a:off x="4184640" y="5354640"/>
            <a:ext cx="1682640" cy="68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0" name="CustomShape 7"/>
          <p:cNvSpPr/>
          <p:nvPr/>
        </p:nvSpPr>
        <p:spPr>
          <a:xfrm>
            <a:off x="0" y="5181480"/>
            <a:ext cx="4184640" cy="85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1" name="CustomShape 8"/>
          <p:cNvSpPr/>
          <p:nvPr/>
        </p:nvSpPr>
        <p:spPr>
          <a:xfrm>
            <a:off x="5867280" y="4287960"/>
            <a:ext cx="327672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2" name="CustomShape 9"/>
          <p:cNvSpPr/>
          <p:nvPr/>
        </p:nvSpPr>
        <p:spPr>
          <a:xfrm>
            <a:off x="4184640" y="4287960"/>
            <a:ext cx="168264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3" name="CustomShape 10"/>
          <p:cNvSpPr/>
          <p:nvPr/>
        </p:nvSpPr>
        <p:spPr>
          <a:xfrm>
            <a:off x="0" y="4287960"/>
            <a:ext cx="418464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4" name="CustomShape 11"/>
          <p:cNvSpPr/>
          <p:nvPr/>
        </p:nvSpPr>
        <p:spPr>
          <a:xfrm>
            <a:off x="5867280" y="3200400"/>
            <a:ext cx="327672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5" name="CustomShape 12"/>
          <p:cNvSpPr/>
          <p:nvPr/>
        </p:nvSpPr>
        <p:spPr>
          <a:xfrm>
            <a:off x="4184640" y="3200400"/>
            <a:ext cx="168264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6" name="CustomShape 13"/>
          <p:cNvSpPr/>
          <p:nvPr/>
        </p:nvSpPr>
        <p:spPr>
          <a:xfrm>
            <a:off x="0" y="3200400"/>
            <a:ext cx="4184640" cy="108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7" name="CustomShape 14"/>
          <p:cNvSpPr/>
          <p:nvPr/>
        </p:nvSpPr>
        <p:spPr>
          <a:xfrm>
            <a:off x="5867280" y="2327400"/>
            <a:ext cx="327672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L = 1.057 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qt = 4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8" name="CustomShape 15"/>
          <p:cNvSpPr/>
          <p:nvPr/>
        </p:nvSpPr>
        <p:spPr>
          <a:xfrm>
            <a:off x="4184640" y="2327400"/>
            <a:ext cx="168264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9" name="CustomShape 16"/>
          <p:cNvSpPr/>
          <p:nvPr/>
        </p:nvSpPr>
        <p:spPr>
          <a:xfrm>
            <a:off x="0" y="2327400"/>
            <a:ext cx="4184640" cy="87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0" name="CustomShape 17"/>
          <p:cNvSpPr/>
          <p:nvPr/>
        </p:nvSpPr>
        <p:spPr>
          <a:xfrm>
            <a:off x="5867280" y="1506600"/>
            <a:ext cx="3276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1" name="CustomShape 18"/>
          <p:cNvSpPr/>
          <p:nvPr/>
        </p:nvSpPr>
        <p:spPr>
          <a:xfrm>
            <a:off x="4184640" y="1506600"/>
            <a:ext cx="1682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2" name="CustomShape 19"/>
          <p:cNvSpPr/>
          <p:nvPr/>
        </p:nvSpPr>
        <p:spPr>
          <a:xfrm>
            <a:off x="0" y="1506600"/>
            <a:ext cx="4184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3" name="CustomShape 20"/>
          <p:cNvSpPr/>
          <p:nvPr/>
        </p:nvSpPr>
        <p:spPr>
          <a:xfrm>
            <a:off x="5867280" y="685800"/>
            <a:ext cx="327672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4" name="CustomShape 21"/>
          <p:cNvSpPr/>
          <p:nvPr/>
        </p:nvSpPr>
        <p:spPr>
          <a:xfrm>
            <a:off x="4184640" y="685800"/>
            <a:ext cx="1682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5" name="CustomShape 22"/>
          <p:cNvSpPr/>
          <p:nvPr/>
        </p:nvSpPr>
        <p:spPr>
          <a:xfrm>
            <a:off x="0" y="685800"/>
            <a:ext cx="4184640" cy="82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6" name="Line 23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7" name="Line 24"/>
          <p:cNvSpPr/>
          <p:nvPr/>
        </p:nvSpPr>
        <p:spPr>
          <a:xfrm>
            <a:off x="0" y="15066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8" name="Line 25"/>
          <p:cNvSpPr/>
          <p:nvPr/>
        </p:nvSpPr>
        <p:spPr>
          <a:xfrm>
            <a:off x="0" y="676116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9" name="Line 26"/>
          <p:cNvSpPr/>
          <p:nvPr/>
        </p:nvSpPr>
        <p:spPr>
          <a:xfrm>
            <a:off x="0" y="685800"/>
            <a:ext cx="0" cy="59259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0" name="Line 27"/>
          <p:cNvSpPr/>
          <p:nvPr/>
        </p:nvSpPr>
        <p:spPr>
          <a:xfrm flipH="1">
            <a:off x="4173120" y="685800"/>
            <a:ext cx="11160" cy="606888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1" name="Line 28"/>
          <p:cNvSpPr/>
          <p:nvPr/>
        </p:nvSpPr>
        <p:spPr>
          <a:xfrm>
            <a:off x="9144000" y="685800"/>
            <a:ext cx="0" cy="592596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2" name="Line 29"/>
          <p:cNvSpPr/>
          <p:nvPr/>
        </p:nvSpPr>
        <p:spPr>
          <a:xfrm>
            <a:off x="0" y="2327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3" name="Line 30"/>
          <p:cNvSpPr/>
          <p:nvPr/>
        </p:nvSpPr>
        <p:spPr>
          <a:xfrm>
            <a:off x="0" y="3200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4" name="Line 31"/>
          <p:cNvSpPr/>
          <p:nvPr/>
        </p:nvSpPr>
        <p:spPr>
          <a:xfrm>
            <a:off x="0" y="42879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5" name="Line 32"/>
          <p:cNvSpPr/>
          <p:nvPr/>
        </p:nvSpPr>
        <p:spPr>
          <a:xfrm>
            <a:off x="0" y="52578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6" name="Line 33"/>
          <p:cNvSpPr/>
          <p:nvPr/>
        </p:nvSpPr>
        <p:spPr>
          <a:xfrm>
            <a:off x="0" y="59403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67" name="CustomShape 34"/>
          <p:cNvSpPr/>
          <p:nvPr/>
        </p:nvSpPr>
        <p:spPr>
          <a:xfrm>
            <a:off x="6248520" y="32767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8" name="CustomShape 35"/>
          <p:cNvSpPr/>
          <p:nvPr/>
        </p:nvSpPr>
        <p:spPr>
          <a:xfrm>
            <a:off x="6772320" y="3403440"/>
            <a:ext cx="393480" cy="114480"/>
          </a:xfrm>
          <a:custGeom>
            <a:avLst/>
            <a:gdLst/>
            <a:ahLst/>
            <a:rect l="0" t="0" r="r" b="b"/>
            <a:pathLst>
              <a:path w="1095" h="320">
                <a:moveTo>
                  <a:pt x="0" y="240"/>
                </a:moveTo>
                <a:lnTo>
                  <a:pt x="820" y="240"/>
                </a:lnTo>
                <a:lnTo>
                  <a:pt x="820" y="319"/>
                </a:lnTo>
                <a:lnTo>
                  <a:pt x="1094" y="160"/>
                </a:lnTo>
                <a:lnTo>
                  <a:pt x="820" y="0"/>
                </a:lnTo>
                <a:lnTo>
                  <a:pt x="820" y="80"/>
                </a:lnTo>
                <a:lnTo>
                  <a:pt x="0" y="80"/>
                </a:lnTo>
                <a:lnTo>
                  <a:pt x="0" y="24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669" name="Formula 36"/>
              <p:cNvSpPr txBox="1"/>
              <p:nvPr/>
            </p:nvSpPr>
            <p:spPr>
              <a:xfrm>
                <a:off x="6567480" y="3657600"/>
                <a:ext cx="808200" cy="568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670" name="Formula 37"/>
              <p:cNvSpPr txBox="1"/>
              <p:nvPr/>
            </p:nvSpPr>
            <p:spPr>
              <a:xfrm>
                <a:off x="4992840" y="4468680"/>
                <a:ext cx="4059000" cy="8002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75</m:t>
                    </m:r>
                    <m:r>
                      <m:rPr>
                        <m:lit/>
                        <m:nor/>
                      </m:rPr>
                      <m:t xml:space="preserve"> L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  <m:r>
                      <m:t xml:space="preserve">=</m:t>
                    </m:r>
                    <m:r>
                      <m:t xml:space="preserve">3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171</m:t>
                    </m:r>
                    <m:r>
                      <m:rPr>
                        <m:lit/>
                        <m:nor/>
                      </m:rPr>
                      <m:t xml:space="preserve"> cu</m:t>
                    </m:r>
                  </m:oMath>
                </a14:m>
              </a:p>
            </p:txBody>
          </p:sp>
        </mc:Choice>
        <mc:Fallback/>
      </mc:AlternateContent>
      <p:sp>
        <p:nvSpPr>
          <p:cNvPr id="671" name="CustomShape 38"/>
          <p:cNvSpPr/>
          <p:nvPr/>
        </p:nvSpPr>
        <p:spPr>
          <a:xfrm>
            <a:off x="7238880" y="32767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2" name="CustomShape 39"/>
          <p:cNvSpPr/>
          <p:nvPr/>
        </p:nvSpPr>
        <p:spPr>
          <a:xfrm>
            <a:off x="7763040" y="3403440"/>
            <a:ext cx="393480" cy="114480"/>
          </a:xfrm>
          <a:custGeom>
            <a:avLst/>
            <a:gdLst/>
            <a:ahLst/>
            <a:rect l="0" t="0" r="r" b="b"/>
            <a:pathLst>
              <a:path w="1095" h="320">
                <a:moveTo>
                  <a:pt x="0" y="240"/>
                </a:moveTo>
                <a:lnTo>
                  <a:pt x="820" y="240"/>
                </a:lnTo>
                <a:lnTo>
                  <a:pt x="820" y="319"/>
                </a:lnTo>
                <a:lnTo>
                  <a:pt x="1094" y="160"/>
                </a:lnTo>
                <a:lnTo>
                  <a:pt x="820" y="0"/>
                </a:lnTo>
                <a:lnTo>
                  <a:pt x="820" y="80"/>
                </a:lnTo>
                <a:lnTo>
                  <a:pt x="0" y="80"/>
                </a:lnTo>
                <a:lnTo>
                  <a:pt x="0" y="24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73" name="CustomShape 40"/>
          <p:cNvSpPr/>
          <p:nvPr/>
        </p:nvSpPr>
        <p:spPr>
          <a:xfrm>
            <a:off x="8229600" y="32767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674" name="Formula 41"/>
              <p:cNvSpPr txBox="1"/>
              <p:nvPr/>
            </p:nvSpPr>
            <p:spPr>
              <a:xfrm>
                <a:off x="7726320" y="3657600"/>
                <a:ext cx="477720" cy="6048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675" name="Line 42"/>
          <p:cNvSpPr/>
          <p:nvPr/>
        </p:nvSpPr>
        <p:spPr>
          <a:xfrm>
            <a:off x="5889600" y="685800"/>
            <a:ext cx="4680" cy="35798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76" name="Line 43"/>
          <p:cNvSpPr/>
          <p:nvPr/>
        </p:nvSpPr>
        <p:spPr>
          <a:xfrm>
            <a:off x="5919840" y="5253120"/>
            <a:ext cx="19080" cy="15015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77" name="CustomShape 44"/>
          <p:cNvSpPr/>
          <p:nvPr/>
        </p:nvSpPr>
        <p:spPr>
          <a:xfrm>
            <a:off x="7842600" y="68580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8" name="CustomShape 45"/>
          <p:cNvSpPr/>
          <p:nvPr/>
        </p:nvSpPr>
        <p:spPr>
          <a:xfrm>
            <a:off x="7496640" y="550224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79" name="Freeform 46"/>
          <p:cNvSpPr/>
          <p:nvPr/>
        </p:nvSpPr>
        <p:spPr>
          <a:xfrm>
            <a:off x="6400800" y="4952520"/>
            <a:ext cx="305280" cy="228960"/>
          </a:xfrm>
          <a:custGeom>
            <a:avLst/>
            <a:gdLst/>
            <a:ahLst/>
            <a:rect l="0" t="0" r="r" b="b"/>
            <a:pathLst>
              <a:path w="848" h="636">
                <a:moveTo>
                  <a:pt x="0" y="635"/>
                </a:moveTo>
                <a:lnTo>
                  <a:pt x="847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680" name="Freeform 47"/>
          <p:cNvSpPr/>
          <p:nvPr/>
        </p:nvSpPr>
        <p:spPr>
          <a:xfrm>
            <a:off x="5486400" y="4723920"/>
            <a:ext cx="381240" cy="228960"/>
          </a:xfrm>
          <a:custGeom>
            <a:avLst/>
            <a:gdLst/>
            <a:ahLst/>
            <a:rect l="0" t="0" r="r" b="b"/>
            <a:pathLst>
              <a:path w="1059" h="636">
                <a:moveTo>
                  <a:pt x="0" y="635"/>
                </a:moveTo>
                <a:lnTo>
                  <a:pt x="1058" y="0"/>
                </a:lnTo>
              </a:path>
            </a:pathLst>
          </a:custGeom>
          <a:ln w="9360">
            <a:solidFill>
              <a:srgbClr val="000000"/>
            </a:solidFill>
            <a:miter/>
          </a:ln>
        </p:spPr>
      </p:sp>
      <p:sp>
        <p:nvSpPr>
          <p:cNvPr id="681" name="Freeform 48"/>
          <p:cNvSpPr/>
          <p:nvPr/>
        </p:nvSpPr>
        <p:spPr>
          <a:xfrm>
            <a:off x="6705720" y="4572000"/>
            <a:ext cx="152640" cy="228960"/>
          </a:xfrm>
          <a:custGeom>
            <a:avLst/>
            <a:gdLst/>
            <a:ahLst/>
            <a:rect l="0" t="0" r="r" b="b"/>
            <a:pathLst>
              <a:path w="424" h="636">
                <a:moveTo>
                  <a:pt x="0" y="0"/>
                </a:moveTo>
                <a:lnTo>
                  <a:pt x="423" y="635"/>
                </a:lnTo>
              </a:path>
            </a:pathLst>
          </a:custGeom>
          <a:ln w="9360">
            <a:solidFill>
              <a:srgbClr val="0066ff"/>
            </a:solidFill>
            <a:miter/>
          </a:ln>
        </p:spPr>
      </p:sp>
      <p:sp>
        <p:nvSpPr>
          <p:cNvPr id="682" name="Freeform 49"/>
          <p:cNvSpPr/>
          <p:nvPr/>
        </p:nvSpPr>
        <p:spPr>
          <a:xfrm>
            <a:off x="7467480" y="4952880"/>
            <a:ext cx="153000" cy="228960"/>
          </a:xfrm>
          <a:custGeom>
            <a:avLst/>
            <a:gdLst/>
            <a:ahLst/>
            <a:rect l="0" t="0" r="r" b="b"/>
            <a:pathLst>
              <a:path w="425" h="636">
                <a:moveTo>
                  <a:pt x="0" y="0"/>
                </a:moveTo>
                <a:lnTo>
                  <a:pt x="424" y="635"/>
                </a:lnTo>
              </a:path>
            </a:pathLst>
          </a:custGeom>
          <a:ln w="936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449" dur="indefinite" restart="never" nodeType="tmRoot">
          <p:childTnLst>
            <p:seq>
              <p:cTn id="1450" dur="indefinite" nodeType="mainSeq">
                <p:childTnLst>
                  <p:par>
                    <p:cTn id="1451" fill="hold">
                      <p:stCondLst>
                        <p:cond delay="indefinite"/>
                      </p:stCondLst>
                      <p:childTnLst>
                        <p:par>
                          <p:cTn id="1452" fill="hold">
                            <p:stCondLst>
                              <p:cond delay="0"/>
                            </p:stCondLst>
                            <p:childTnLst>
                              <p:par>
                                <p:cTn id="1453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55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6" fill="hold">
                            <p:stCondLst>
                              <p:cond delay="500"/>
                            </p:stCondLst>
                            <p:childTnLst>
                              <p:par>
                                <p:cTn id="1457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459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1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463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65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467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8" fill="hold">
                      <p:stCondLst>
                        <p:cond delay="indefinite"/>
                      </p:stCondLst>
                      <p:childTnLst>
                        <p:par>
                          <p:cTn id="1469" fill="hold">
                            <p:stCondLst>
                              <p:cond delay="0"/>
                            </p:stCondLst>
                            <p:childTnLst>
                              <p:par>
                                <p:cTn id="147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72" dur="50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3" fill="hold">
                      <p:stCondLst>
                        <p:cond delay="indefinite"/>
                      </p:stCondLst>
                      <p:childTnLst>
                        <p:par>
                          <p:cTn id="1474" fill="hold">
                            <p:stCondLst>
                              <p:cond delay="0"/>
                            </p:stCondLst>
                            <p:childTnLst>
                              <p:par>
                                <p:cTn id="147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77" dur="5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 2.10: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4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86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0.75 L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quantity to find and/or its units.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Find: 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? cups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400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8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9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Scientific Notation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685800" y="10666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To compare numbers written in scientific notation: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First compare exponents on 10.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If exponents are equal, then compare decimal numbers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80" name="Group 3"/>
          <p:cNvGrpSpPr/>
          <p:nvPr/>
        </p:nvGrpSpPr>
        <p:grpSpPr>
          <a:xfrm>
            <a:off x="284400" y="3809880"/>
            <a:ext cx="4950360" cy="2059920"/>
            <a:chOff x="284400" y="3809880"/>
            <a:chExt cx="4950360" cy="2059920"/>
          </a:xfrm>
        </p:grpSpPr>
        <p:sp>
          <p:nvSpPr>
            <p:cNvPr id="81" name="CustomShape 4"/>
            <p:cNvSpPr/>
            <p:nvPr/>
          </p:nvSpPr>
          <p:spPr>
            <a:xfrm>
              <a:off x="1657440" y="4495680"/>
              <a:ext cx="990720" cy="533520"/>
            </a:xfrm>
            <a:prstGeom prst="rect">
              <a:avLst/>
            </a:prstGeom>
            <a:solidFill>
              <a:srgbClr val="ffff99">
                <a:alpha val="50000"/>
              </a:srgbClr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1.23  x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2" name="CustomShape 5"/>
            <p:cNvSpPr/>
            <p:nvPr/>
          </p:nvSpPr>
          <p:spPr>
            <a:xfrm>
              <a:off x="2648160" y="4495680"/>
              <a:ext cx="990720" cy="533520"/>
            </a:xfrm>
            <a:prstGeom prst="rect">
              <a:avLst/>
            </a:prstGeom>
            <a:solidFill>
              <a:srgbClr val="ccffff">
                <a:alpha val="50000"/>
              </a:srgbClr>
            </a:solidFill>
            <a:ln w="1260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 anchor="ctr">
              <a:noAutofit/>
            </a:bodyPr>
            <a:p>
              <a:pPr algn="ctr"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10</a:t>
              </a:r>
              <a:r>
                <a:rPr b="0" lang="en-US" sz="2400" spc="-1" strike="noStrike" baseline="30000">
                  <a:solidFill>
                    <a:srgbClr val="000000"/>
                  </a:solidFill>
                  <a:latin typeface="Times New Roman"/>
                </a:rPr>
                <a:t>-8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3" name="CustomShape 6"/>
            <p:cNvSpPr/>
            <p:nvPr/>
          </p:nvSpPr>
          <p:spPr>
            <a:xfrm>
              <a:off x="284400" y="5410080"/>
              <a:ext cx="17672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Decimal part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4" name="CustomShape 7"/>
            <p:cNvSpPr/>
            <p:nvPr/>
          </p:nvSpPr>
          <p:spPr>
            <a:xfrm>
              <a:off x="3333600" y="5410080"/>
              <a:ext cx="190116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Exponent part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sp>
          <p:nvSpPr>
            <p:cNvPr id="85" name="CustomShape 8"/>
            <p:cNvSpPr/>
            <p:nvPr/>
          </p:nvSpPr>
          <p:spPr>
            <a:xfrm>
              <a:off x="3486960" y="3809880"/>
              <a:ext cx="1349640" cy="45972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6800" bIns="46800">
              <a:spAutoFit/>
            </a:bodyPr>
            <a:p>
              <a:pPr>
                <a:tabLst>
                  <a:tab algn="l" pos="0"/>
                  <a:tab algn="l" pos="914400"/>
                  <a:tab algn="l" pos="1828800"/>
                  <a:tab algn="l" pos="2743200"/>
                  <a:tab algn="l" pos="3657600"/>
                  <a:tab algn="l" pos="4572000"/>
                  <a:tab algn="l" pos="5486400"/>
                  <a:tab algn="l" pos="6400800"/>
                  <a:tab algn="l" pos="7315200"/>
                  <a:tab algn="l" pos="8229600"/>
                  <a:tab algn="l" pos="9144000"/>
                  <a:tab algn="l" pos="10058400"/>
                </a:tabLst>
              </a:pPr>
              <a:r>
                <a:rPr b="0" lang="en-US" sz="2400" spc="-1" strike="noStrike">
                  <a:solidFill>
                    <a:srgbClr val="000000"/>
                  </a:solidFill>
                  <a:latin typeface="Times New Roman"/>
                </a:rPr>
                <a:t>Exponent</a:t>
              </a:r>
              <a:endParaRPr b="0" lang="en-US" sz="2400" spc="-1" strike="noStrike">
                <a:solidFill>
                  <a:srgbClr val="000000"/>
                </a:solidFill>
                <a:latin typeface="Times New Roman"/>
              </a:endParaRPr>
            </a:p>
          </p:txBody>
        </p:sp>
        <p:cxnSp>
          <p:nvCxnSpPr>
            <p:cNvPr id="86" name="Line 9"/>
            <p:cNvCxnSpPr>
              <a:stCxn id="83" idx="3"/>
              <a:endCxn id="81" idx="2"/>
            </p:cNvCxnSpPr>
            <p:nvPr/>
          </p:nvCxnSpPr>
          <p:spPr>
            <a:xfrm flipV="1">
              <a:off x="2051640" y="5029200"/>
              <a:ext cx="101520" cy="610920"/>
            </a:xfrm>
            <a:prstGeom prst="curvedConnector3">
              <a:avLst/>
            </a:prstGeom>
            <a:ln w="12600">
              <a:solidFill>
                <a:srgbClr val="000000"/>
              </a:solidFill>
              <a:miter/>
              <a:tailEnd len="med" type="triangle" w="med"/>
            </a:ln>
          </p:spPr>
        </p:cxnSp>
        <p:cxnSp>
          <p:nvCxnSpPr>
            <p:cNvPr id="87" name="Line 10"/>
            <p:cNvCxnSpPr>
              <a:stCxn id="84" idx="1"/>
              <a:endCxn id="82" idx="2"/>
            </p:cNvCxnSpPr>
            <p:nvPr/>
          </p:nvCxnSpPr>
          <p:spPr>
            <a:xfrm flipH="1" flipV="1">
              <a:off x="3143520" y="5029200"/>
              <a:ext cx="190440" cy="610920"/>
            </a:xfrm>
            <a:prstGeom prst="curvedConnector3">
              <a:avLst/>
            </a:prstGeom>
            <a:ln w="12600">
              <a:solidFill>
                <a:srgbClr val="000000"/>
              </a:solidFill>
              <a:miter/>
              <a:tailEnd len="med" type="triangle" w="med"/>
            </a:ln>
          </p:spPr>
        </p:cxnSp>
        <p:sp>
          <p:nvSpPr>
            <p:cNvPr id="88" name="CustomShape 11"/>
            <p:cNvSpPr/>
            <p:nvPr/>
          </p:nvSpPr>
          <p:spPr>
            <a:xfrm>
              <a:off x="3410280" y="4191120"/>
              <a:ext cx="876240" cy="546120"/>
            </a:xfrm>
            <a:custGeom>
              <a:avLst/>
              <a:gdLst/>
              <a:ahLst/>
              <a:rect l="l" t="t" r="r" b="b"/>
              <a:pathLst>
                <a:path w="552" h="344">
                  <a:moveTo>
                    <a:pt x="432" y="0"/>
                  </a:moveTo>
                  <a:cubicBezTo>
                    <a:pt x="492" y="116"/>
                    <a:pt x="552" y="232"/>
                    <a:pt x="480" y="288"/>
                  </a:cubicBezTo>
                  <a:cubicBezTo>
                    <a:pt x="408" y="344"/>
                    <a:pt x="204" y="340"/>
                    <a:pt x="0" y="336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round/>
              <a:tailEnd len="med" type="triangle" w="med"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9" name="CustomShape 12"/>
          <p:cNvSpPr/>
          <p:nvPr/>
        </p:nvSpPr>
        <p:spPr>
          <a:xfrm>
            <a:off x="5273640" y="4114800"/>
            <a:ext cx="3641760" cy="13737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1.23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5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&gt; 4.56 x 10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4.56 x 10</a:t>
            </a:r>
            <a:r>
              <a:rPr b="0" lang="en-US" sz="2800" spc="-1" strike="noStrike" baseline="30000">
                <a:solidFill>
                  <a:srgbClr val="0066ff"/>
                </a:solidFill>
                <a:latin typeface="Times New Roman"/>
              </a:rPr>
              <a:t>-2</a:t>
            </a:r>
            <a:r>
              <a:rPr b="0" lang="en-US" sz="2800" spc="-1" strike="noStrike">
                <a:solidFill>
                  <a:srgbClr val="0066ff"/>
                </a:solidFill>
                <a:latin typeface="Times New Roman"/>
              </a:rPr>
              <a:t> &gt; 7.89 x 10</a:t>
            </a:r>
            <a:r>
              <a:rPr b="0" lang="en-US" sz="2800" spc="-1" strike="noStrike" baseline="30000">
                <a:solidFill>
                  <a:srgbClr val="0066ff"/>
                </a:solidFill>
                <a:latin typeface="Times New Roman"/>
              </a:rPr>
              <a:t>-5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50d4a"/>
                </a:solidFill>
                <a:latin typeface="Times New Roman"/>
              </a:rPr>
              <a:t>7.89 x 10</a:t>
            </a:r>
            <a:r>
              <a:rPr b="0" lang="en-US" sz="2800" spc="-1" strike="noStrike" baseline="30000">
                <a:solidFill>
                  <a:srgbClr val="f50d4a"/>
                </a:solidFill>
                <a:latin typeface="Times New Roman"/>
              </a:rPr>
              <a:t>10</a:t>
            </a:r>
            <a:r>
              <a:rPr b="0" lang="en-US" sz="2800" spc="-1" strike="noStrike">
                <a:solidFill>
                  <a:srgbClr val="f50d4a"/>
                </a:solidFill>
                <a:latin typeface="Times New Roman"/>
              </a:rPr>
              <a:t> &gt; 1.23 x 10</a:t>
            </a:r>
            <a:r>
              <a:rPr b="0" lang="en-US" sz="2800" spc="-1" strike="noStrike" baseline="30000">
                <a:solidFill>
                  <a:srgbClr val="f50d4a"/>
                </a:solidFill>
                <a:latin typeface="Times New Roman"/>
              </a:rPr>
              <a:t>10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3" dur="indefinite" restart="never" nodeType="tmRoot">
          <p:childTnLst>
            <p:seq>
              <p:cTn id="134" dur="indefinite" nodeType="mainSeq">
                <p:childTnLst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9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2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5" dur="5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Collect needed conversion factors: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4 cu = 1 qt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1.057 qt = 1 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1" name="TextShape 2"/>
          <p:cNvSpPr txBox="1"/>
          <p:nvPr/>
        </p:nvSpPr>
        <p:spPr>
          <a:xfrm>
            <a:off x="4266720" y="0"/>
            <a:ext cx="487692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2" name="TextShape 3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TextShape 1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448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a solution map for converting the units:</a:t>
            </a:r>
            <a:r>
              <a:rPr b="0" lang="en-US" sz="1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4" name="TextShape 2"/>
          <p:cNvSpPr txBox="1"/>
          <p:nvPr/>
        </p:nvSpPr>
        <p:spPr>
          <a:xfrm>
            <a:off x="4266720" y="-152640"/>
            <a:ext cx="4876920" cy="24382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 cu = 1 qt;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1.057 qt = 1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5" name="Freeform 3"/>
          <p:cNvSpPr/>
          <p:nvPr/>
        </p:nvSpPr>
        <p:spPr>
          <a:xfrm>
            <a:off x="2743200" y="3657600"/>
            <a:ext cx="991080" cy="360"/>
          </a:xfrm>
          <a:custGeom>
            <a:avLst/>
            <a:gdLst/>
            <a:ahLst/>
            <a:rect l="0" t="0" r="r" b="b"/>
            <a:pathLst>
              <a:path w="2753" h="1">
                <a:moveTo>
                  <a:pt x="0" y="0"/>
                </a:moveTo>
                <a:lnTo>
                  <a:pt x="2752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696" name="CustomShape 4"/>
          <p:cNvSpPr/>
          <p:nvPr/>
        </p:nvSpPr>
        <p:spPr>
          <a:xfrm>
            <a:off x="1143000" y="3352680"/>
            <a:ext cx="1371600" cy="533520"/>
          </a:xfrm>
          <a:prstGeom prst="rect">
            <a:avLst/>
          </a:prstGeom>
          <a:gradFill rotWithShape="0">
            <a:gsLst>
              <a:gs pos="0">
                <a:srgbClr val="fbf8fe"/>
              </a:gs>
              <a:gs pos="100000">
                <a:srgbClr val="cc99ff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7" name="CustomShape 5"/>
          <p:cNvSpPr/>
          <p:nvPr/>
        </p:nvSpPr>
        <p:spPr>
          <a:xfrm>
            <a:off x="3886200" y="3352680"/>
            <a:ext cx="1219320" cy="533520"/>
          </a:xfrm>
          <a:prstGeom prst="rect">
            <a:avLst/>
          </a:prstGeom>
          <a:gradFill rotWithShape="0">
            <a:gsLst>
              <a:gs pos="0">
                <a:srgbClr val="fefed8"/>
              </a:gs>
              <a:gs pos="100000">
                <a:srgbClr val="ffff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98" name="TextShape 6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699" name="Freeform 7"/>
          <p:cNvSpPr/>
          <p:nvPr/>
        </p:nvSpPr>
        <p:spPr>
          <a:xfrm>
            <a:off x="5334120" y="3657600"/>
            <a:ext cx="990720" cy="360"/>
          </a:xfrm>
          <a:custGeom>
            <a:avLst/>
            <a:gdLst/>
            <a:ahLst/>
            <a:rect l="0" t="0" r="r" b="b"/>
            <a:pathLst>
              <a:path w="2752" h="1">
                <a:moveTo>
                  <a:pt x="0" y="0"/>
                </a:moveTo>
                <a:lnTo>
                  <a:pt x="2751" y="0"/>
                </a:lnTo>
              </a:path>
            </a:pathLst>
          </a:custGeom>
          <a:ln w="936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00" name="CustomShape 8"/>
          <p:cNvSpPr/>
          <p:nvPr/>
        </p:nvSpPr>
        <p:spPr>
          <a:xfrm>
            <a:off x="6477120" y="3352680"/>
            <a:ext cx="1218960" cy="533520"/>
          </a:xfrm>
          <a:prstGeom prst="rect">
            <a:avLst/>
          </a:prstGeom>
          <a:gradFill rotWithShape="0">
            <a:gsLst>
              <a:gs pos="0">
                <a:srgbClr val="fefefe"/>
              </a:gs>
              <a:gs pos="100000">
                <a:srgbClr val="ff6699"/>
              </a:gs>
            </a:gsLst>
            <a:path path="rect"/>
          </a:gra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01" name="Formula 9"/>
              <p:cNvSpPr txBox="1"/>
              <p:nvPr/>
            </p:nvSpPr>
            <p:spPr>
              <a:xfrm>
                <a:off x="2406600" y="4054320"/>
                <a:ext cx="1631880" cy="11462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02" name="Formula 10"/>
              <p:cNvSpPr txBox="1"/>
              <p:nvPr/>
            </p:nvSpPr>
            <p:spPr>
              <a:xfrm>
                <a:off x="5257800" y="4038480"/>
                <a:ext cx="965160" cy="12128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478" dur="indefinite" restart="never" nodeType="tmRoot">
          <p:childTnLst>
            <p:seq>
              <p:cTn id="1479" dur="indefinite" nodeType="mainSeq">
                <p:childTnLst>
                  <p:par>
                    <p:cTn id="1480" fill="hold">
                      <p:stCondLst>
                        <p:cond delay="indefinite"/>
                      </p:stCondLst>
                      <p:childTnLst>
                        <p:par>
                          <p:cTn id="1481" fill="hold">
                            <p:stCondLst>
                              <p:cond delay="0"/>
                            </p:stCondLst>
                            <p:childTnLst>
                              <p:par>
                                <p:cTn id="148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4" dur="5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5" dur="5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6" fill="hold">
                      <p:stCondLst>
                        <p:cond delay="indefinite"/>
                      </p:stCondLst>
                      <p:childTnLst>
                        <p:par>
                          <p:cTn id="1487" fill="hold">
                            <p:stCondLst>
                              <p:cond delay="0"/>
                            </p:stCondLst>
                            <p:childTnLst>
                              <p:par>
                                <p:cTn id="1488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0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1" dur="5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2" fill="hold">
                      <p:stCondLst>
                        <p:cond delay="indefinite"/>
                      </p:stCondLst>
                      <p:childTnLst>
                        <p:par>
                          <p:cTn id="1493" fill="hold">
                            <p:stCondLst>
                              <p:cond delay="0"/>
                            </p:stCondLst>
                            <p:childTnLst>
                              <p:par>
                                <p:cTn id="1494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6" dur="5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7" dur="5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8" fill="hold">
                      <p:stCondLst>
                        <p:cond delay="indefinite"/>
                      </p:stCondLst>
                      <p:childTnLst>
                        <p:par>
                          <p:cTn id="1499" fill="hold">
                            <p:stCondLst>
                              <p:cond delay="0"/>
                            </p:stCondLst>
                            <p:childTnLst>
                              <p:par>
                                <p:cTn id="1500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2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3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4" fill="hold">
                      <p:stCondLst>
                        <p:cond delay="indefinite"/>
                      </p:stCondLst>
                      <p:childTnLst>
                        <p:par>
                          <p:cTn id="1505" fill="hold">
                            <p:stCondLst>
                              <p:cond delay="0"/>
                            </p:stCondLst>
                            <p:childTnLst>
                              <p:par>
                                <p:cTn id="150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8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9" dur="5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0" fill="hold">
                      <p:stCondLst>
                        <p:cond delay="indefinite"/>
                      </p:stCondLst>
                      <p:childTnLst>
                        <p:par>
                          <p:cTn id="1511" fill="hold">
                            <p:stCondLst>
                              <p:cond delay="0"/>
                            </p:stCondLst>
                            <p:childTnLst>
                              <p:par>
                                <p:cTn id="1512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4" dur="5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5" dur="5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6" fill="hold">
                      <p:stCondLst>
                        <p:cond delay="indefinite"/>
                      </p:stCondLst>
                      <p:childTnLst>
                        <p:par>
                          <p:cTn id="1517" fill="hold">
                            <p:stCondLst>
                              <p:cond delay="0"/>
                            </p:stCondLst>
                            <p:childTnLst>
                              <p:par>
                                <p:cTn id="1518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0" dur="5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1" dur="5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>
        <mc:Choice xmlns:a14="http://schemas.microsoft.com/office/drawing/2010/main" Requires="a14">
          <p:sp>
            <p:nvSpPr>
              <p:cNvPr id="703" name="Formula 1"/>
              <p:cNvSpPr txBox="1"/>
              <p:nvPr/>
            </p:nvSpPr>
            <p:spPr>
              <a:xfrm>
                <a:off x="2790720" y="3352680"/>
                <a:ext cx="3994200" cy="11368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75</m:t>
                    </m:r>
                    <m:r>
                      <m:rPr>
                        <m:lit/>
                        <m:nor/>
                      </m:rPr>
                      <m:t xml:space="preserve"> L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704" name="TextShape 2"/>
          <p:cNvSpPr txBox="1"/>
          <p:nvPr/>
        </p:nvSpPr>
        <p:spPr>
          <a:xfrm>
            <a:off x="0" y="2819520"/>
            <a:ext cx="9144000" cy="403848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Apply the solution map: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grpSp>
        <p:nvGrpSpPr>
          <p:cNvPr id="705" name="Group 3"/>
          <p:cNvGrpSpPr/>
          <p:nvPr/>
        </p:nvGrpSpPr>
        <p:grpSpPr>
          <a:xfrm>
            <a:off x="3580920" y="3733920"/>
            <a:ext cx="1600560" cy="609480"/>
            <a:chOff x="3580920" y="3733920"/>
            <a:chExt cx="1600560" cy="609480"/>
          </a:xfrm>
        </p:grpSpPr>
        <p:sp>
          <p:nvSpPr>
            <p:cNvPr id="706" name="Line 4"/>
            <p:cNvSpPr/>
            <p:nvPr/>
          </p:nvSpPr>
          <p:spPr>
            <a:xfrm flipH="1">
              <a:off x="3580920" y="3733920"/>
              <a:ext cx="30492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07" name="Line 5"/>
            <p:cNvSpPr/>
            <p:nvPr/>
          </p:nvSpPr>
          <p:spPr>
            <a:xfrm flipH="1">
              <a:off x="4876920" y="4038480"/>
              <a:ext cx="30456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08" name="CustomShape 6"/>
          <p:cNvSpPr/>
          <p:nvPr/>
        </p:nvSpPr>
        <p:spPr>
          <a:xfrm>
            <a:off x="4192920" y="4419720"/>
            <a:ext cx="17823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3.</a:t>
            </a:r>
            <a:r>
              <a:rPr b="1" lang="en-US" sz="2800" spc="-1" strike="noStrike" u="sng">
                <a:solidFill>
                  <a:srgbClr val="0066ff"/>
                </a:solidFill>
                <a:uFillTx/>
                <a:latin typeface="Times New Roman"/>
              </a:rPr>
              <a:t>1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71 cu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09" name="CustomShape 7"/>
          <p:cNvSpPr/>
          <p:nvPr/>
        </p:nvSpPr>
        <p:spPr>
          <a:xfrm>
            <a:off x="4193280" y="5562720"/>
            <a:ext cx="142596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= 3.2 cu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0" name="CustomShape 8"/>
          <p:cNvSpPr/>
          <p:nvPr/>
        </p:nvSpPr>
        <p:spPr>
          <a:xfrm>
            <a:off x="227160" y="4952880"/>
            <a:ext cx="474300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Significant figures and round: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1" name="TextShape 9"/>
          <p:cNvSpPr txBox="1"/>
          <p:nvPr/>
        </p:nvSpPr>
        <p:spPr>
          <a:xfrm>
            <a:off x="4266720" y="0"/>
            <a:ext cx="4876920" cy="28195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 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 cu = 1 qt; 1.057 qt = 1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qt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2" name="TextShape 10"/>
          <p:cNvSpPr txBox="1"/>
          <p:nvPr/>
        </p:nvSpPr>
        <p:spPr>
          <a:xfrm>
            <a:off x="-360" y="0"/>
            <a:ext cx="4267080" cy="28195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13" name="Formula 11"/>
              <p:cNvSpPr txBox="1"/>
              <p:nvPr/>
            </p:nvSpPr>
            <p:spPr>
              <a:xfrm>
                <a:off x="6400800" y="2133720"/>
                <a:ext cx="717480" cy="501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14" name="Formula 12"/>
              <p:cNvSpPr txBox="1"/>
              <p:nvPr/>
            </p:nvSpPr>
            <p:spPr>
              <a:xfrm>
                <a:off x="7294680" y="2133720"/>
                <a:ext cx="423720" cy="5331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grpSp>
        <p:nvGrpSpPr>
          <p:cNvPr id="715" name="Group 13"/>
          <p:cNvGrpSpPr/>
          <p:nvPr/>
        </p:nvGrpSpPr>
        <p:grpSpPr>
          <a:xfrm>
            <a:off x="5105520" y="3505320"/>
            <a:ext cx="1523520" cy="914400"/>
            <a:chOff x="5105520" y="3505320"/>
            <a:chExt cx="1523520" cy="914400"/>
          </a:xfrm>
        </p:grpSpPr>
        <p:sp>
          <p:nvSpPr>
            <p:cNvPr id="716" name="Line 14"/>
            <p:cNvSpPr/>
            <p:nvPr/>
          </p:nvSpPr>
          <p:spPr>
            <a:xfrm flipH="1">
              <a:off x="5105520" y="3505320"/>
              <a:ext cx="304560" cy="30456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17" name="Line 15"/>
            <p:cNvSpPr/>
            <p:nvPr/>
          </p:nvSpPr>
          <p:spPr>
            <a:xfrm flipH="1">
              <a:off x="6324480" y="4114800"/>
              <a:ext cx="304560" cy="304920"/>
            </a:xfrm>
            <a:prstGeom prst="line">
              <a:avLst/>
            </a:prstGeom>
            <a:ln w="28440">
              <a:solidFill>
                <a:srgbClr val="ff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718" name="CustomShape 16"/>
          <p:cNvSpPr/>
          <p:nvPr/>
        </p:nvSpPr>
        <p:spPr>
          <a:xfrm>
            <a:off x="6321600" y="380880"/>
            <a:ext cx="26251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9" name="CustomShape 17"/>
          <p:cNvSpPr/>
          <p:nvPr/>
        </p:nvSpPr>
        <p:spPr>
          <a:xfrm>
            <a:off x="1066680" y="5410080"/>
            <a:ext cx="32972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2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522" dur="indefinite" restart="never" nodeType="tmRoot">
          <p:childTnLst>
            <p:seq>
              <p:cTn id="1523" dur="indefinite" nodeType="mainSeq">
                <p:childTnLst>
                  <p:par>
                    <p:cTn id="1524" fill="hold">
                      <p:stCondLst>
                        <p:cond delay="indefinite"/>
                      </p:stCondLst>
                      <p:childTnLst>
                        <p:par>
                          <p:cTn id="1525" fill="hold">
                            <p:stCondLst>
                              <p:cond delay="0"/>
                            </p:stCondLst>
                            <p:childTnLst>
                              <p:par>
                                <p:cTn id="152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28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9" fill="hold">
                      <p:stCondLst>
                        <p:cond delay="indefinite"/>
                      </p:stCondLst>
                      <p:childTnLst>
                        <p:par>
                          <p:cTn id="1530" fill="hold">
                            <p:stCondLst>
                              <p:cond delay="0"/>
                            </p:stCondLst>
                            <p:childTnLst>
                              <p:par>
                                <p:cTn id="153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3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4" fill="hold">
                      <p:stCondLst>
                        <p:cond delay="indefinite"/>
                      </p:stCondLst>
                      <p:childTnLst>
                        <p:par>
                          <p:cTn id="1535" fill="hold">
                            <p:stCondLst>
                              <p:cond delay="0"/>
                            </p:stCondLst>
                            <p:childTnLst>
                              <p:par>
                                <p:cTn id="153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8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9" fill="hold">
                      <p:stCondLst>
                        <p:cond delay="indefinite"/>
                      </p:stCondLst>
                      <p:childTnLst>
                        <p:par>
                          <p:cTn id="1540" fill="hold">
                            <p:stCondLst>
                              <p:cond delay="0"/>
                            </p:stCondLst>
                            <p:childTnLst>
                              <p:par>
                                <p:cTn id="15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43" dur="5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4" fill="hold">
                      <p:stCondLst>
                        <p:cond delay="indefinite"/>
                      </p:stCondLst>
                      <p:childTnLst>
                        <p:par>
                          <p:cTn id="1545" fill="hold">
                            <p:stCondLst>
                              <p:cond delay="0"/>
                            </p:stCondLst>
                            <p:childTnLst>
                              <p:par>
                                <p:cTn id="154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48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50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52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3" fill="hold">
                      <p:stCondLst>
                        <p:cond delay="indefinite"/>
                      </p:stCondLst>
                      <p:childTnLst>
                        <p:par>
                          <p:cTn id="1554" fill="hold">
                            <p:stCondLst>
                              <p:cond delay="0"/>
                            </p:stCondLst>
                            <p:childTnLst>
                              <p:par>
                                <p:cTn id="155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57" dur="5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TextShape 1"/>
          <p:cNvSpPr txBox="1"/>
          <p:nvPr/>
        </p:nvSpPr>
        <p:spPr>
          <a:xfrm>
            <a:off x="0" y="2971440"/>
            <a:ext cx="9144000" cy="38862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Check the solution: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1" name="CustomShape 2"/>
          <p:cNvSpPr/>
          <p:nvPr/>
        </p:nvSpPr>
        <p:spPr>
          <a:xfrm>
            <a:off x="3355560" y="4114800"/>
            <a:ext cx="2442240" cy="520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0.75 L = 3.2 cu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2" name="CustomShape 3"/>
          <p:cNvSpPr/>
          <p:nvPr/>
        </p:nvSpPr>
        <p:spPr>
          <a:xfrm>
            <a:off x="2053080" y="4952880"/>
            <a:ext cx="5334840" cy="119124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units of the answer, cu,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magnitude of the answer makes sense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cups are smaller than liters.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3" name="TextShape 4"/>
          <p:cNvSpPr txBox="1"/>
          <p:nvPr/>
        </p:nvSpPr>
        <p:spPr>
          <a:xfrm>
            <a:off x="4266720" y="-360"/>
            <a:ext cx="487692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Information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0.75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4 cu = 1 qt; 1.057 qt = 1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14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Solution Map: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L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qt </a:t>
            </a:r>
            <a:r>
              <a:rPr b="0" lang="en-US" sz="2400" spc="-1" strike="noStrike">
                <a:solidFill>
                  <a:srgbClr val="000000"/>
                </a:solidFill>
                <a:latin typeface="Symbol"/>
                <a:ea typeface="Symbol"/>
              </a:rPr>
              <a:t>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cu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24" name="TextShape 5"/>
          <p:cNvSpPr txBox="1"/>
          <p:nvPr/>
        </p:nvSpPr>
        <p:spPr>
          <a:xfrm>
            <a:off x="-360" y="-360"/>
            <a:ext cx="4267080" cy="29718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An Italian recipe for making creamy pasta sauce calls for 0.75 L of cream.  Your measuring cup measures only in cups.  How many cups should you use?</a:t>
            </a:r>
            <a:endParaRPr b="0" lang="en-US" sz="2400" spc="-1" strike="noStrike">
              <a:solidFill>
                <a:srgbClr val="6600cc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25" name="Formula 6"/>
              <p:cNvSpPr txBox="1"/>
              <p:nvPr/>
            </p:nvSpPr>
            <p:spPr>
              <a:xfrm>
                <a:off x="6400800" y="2133720"/>
                <a:ext cx="717480" cy="5014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26" name="Formula 7"/>
              <p:cNvSpPr txBox="1"/>
              <p:nvPr/>
            </p:nvSpPr>
            <p:spPr>
              <a:xfrm>
                <a:off x="7294680" y="2133720"/>
                <a:ext cx="423720" cy="53316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4</m:t>
                        </m:r>
                        <m:r>
                          <m:rPr>
                            <m:lit/>
                            <m:nor/>
                          </m:rPr>
                          <m:t xml:space="preserve"> cu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qt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558" dur="indefinite" restart="never" nodeType="tmRoot">
          <p:childTnLst>
            <p:seq>
              <p:cTn id="1559" dur="indefinite" nodeType="mainSeq">
                <p:childTnLst>
                  <p:par>
                    <p:cTn id="1560" fill="hold">
                      <p:stCondLst>
                        <p:cond delay="indefinite"/>
                      </p:stCondLst>
                      <p:childTnLst>
                        <p:par>
                          <p:cTn id="1561" fill="hold">
                            <p:stCondLst>
                              <p:cond delay="0"/>
                            </p:stCondLst>
                            <p:childTnLst>
                              <p:par>
                                <p:cTn id="156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4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5" fill="hold">
                      <p:stCondLst>
                        <p:cond delay="indefinite"/>
                      </p:stCondLst>
                      <p:childTnLst>
                        <p:par>
                          <p:cTn id="1566" fill="hold">
                            <p:stCondLst>
                              <p:cond delay="0"/>
                            </p:stCondLst>
                            <p:childTnLst>
                              <p:par>
                                <p:cTn id="15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69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extShape 1"/>
          <p:cNvSpPr txBox="1"/>
          <p:nvPr/>
        </p:nvSpPr>
        <p:spPr>
          <a:xfrm>
            <a:off x="685800" y="30492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Practice—Convert 30.0 mL to Quarts</a:t>
            </a:r>
            <a:br/>
            <a:r>
              <a:rPr b="0" i="1" lang="en-US" sz="2800" spc="-1" strike="noStrike">
                <a:solidFill>
                  <a:srgbClr val="6600cc"/>
                </a:solidFill>
                <a:latin typeface="Times New Roman"/>
              </a:rPr>
              <a:t>(1 mL = 0.001 L; 1 L = 1.057 qts)</a:t>
            </a:r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TextShape 1"/>
          <p:cNvSpPr txBox="1"/>
          <p:nvPr/>
        </p:nvSpPr>
        <p:spPr>
          <a:xfrm>
            <a:off x="685800" y="-360"/>
            <a:ext cx="77724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6600cc"/>
                </a:solidFill>
                <a:latin typeface="Times New Roman"/>
              </a:rPr>
              <a:t>Convert 30.0 mL to Quarts</a:t>
            </a:r>
            <a:endParaRPr b="0" lang="en-US" sz="36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29" name="CustomShape 2"/>
          <p:cNvSpPr/>
          <p:nvPr/>
        </p:nvSpPr>
        <p:spPr>
          <a:xfrm>
            <a:off x="5029200" y="6095880"/>
            <a:ext cx="4114800" cy="76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6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0" name="CustomShape 3"/>
          <p:cNvSpPr/>
          <p:nvPr/>
        </p:nvSpPr>
        <p:spPr>
          <a:xfrm>
            <a:off x="3581280" y="6173640"/>
            <a:ext cx="144792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1" name="CustomShape 4"/>
          <p:cNvSpPr/>
          <p:nvPr/>
        </p:nvSpPr>
        <p:spPr>
          <a:xfrm>
            <a:off x="0" y="6173640"/>
            <a:ext cx="358128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2" name="CustomShape 5"/>
          <p:cNvSpPr/>
          <p:nvPr/>
        </p:nvSpPr>
        <p:spPr>
          <a:xfrm>
            <a:off x="5029200" y="5486400"/>
            <a:ext cx="4114800" cy="68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30.0 mL = 0.0317 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3" name="CustomShape 6"/>
          <p:cNvSpPr/>
          <p:nvPr/>
        </p:nvSpPr>
        <p:spPr>
          <a:xfrm>
            <a:off x="3581280" y="5486400"/>
            <a:ext cx="1447920" cy="90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4" name="CustomShape 7"/>
          <p:cNvSpPr/>
          <p:nvPr/>
        </p:nvSpPr>
        <p:spPr>
          <a:xfrm>
            <a:off x="0" y="5486400"/>
            <a:ext cx="3581280" cy="68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4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5" name="CustomShape 8"/>
          <p:cNvSpPr/>
          <p:nvPr/>
        </p:nvSpPr>
        <p:spPr>
          <a:xfrm>
            <a:off x="5029200" y="4191120"/>
            <a:ext cx="4114800" cy="107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6" name="CustomShape 9"/>
          <p:cNvSpPr/>
          <p:nvPr/>
        </p:nvSpPr>
        <p:spPr>
          <a:xfrm>
            <a:off x="3581280" y="3809880"/>
            <a:ext cx="144792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7" name="CustomShape 10"/>
          <p:cNvSpPr/>
          <p:nvPr/>
        </p:nvSpPr>
        <p:spPr>
          <a:xfrm>
            <a:off x="0" y="3809880"/>
            <a:ext cx="3581280" cy="10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38" name="CustomShape 11"/>
          <p:cNvSpPr/>
          <p:nvPr/>
        </p:nvSpPr>
        <p:spPr>
          <a:xfrm>
            <a:off x="5029200" y="2819520"/>
            <a:ext cx="411480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9" name="CustomShape 12"/>
          <p:cNvSpPr/>
          <p:nvPr/>
        </p:nvSpPr>
        <p:spPr>
          <a:xfrm>
            <a:off x="3581280" y="2819520"/>
            <a:ext cx="144792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0" name="CustomShape 13"/>
          <p:cNvSpPr/>
          <p:nvPr/>
        </p:nvSpPr>
        <p:spPr>
          <a:xfrm>
            <a:off x="0" y="2819520"/>
            <a:ext cx="3581280" cy="1069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1" name="CustomShape 14"/>
          <p:cNvSpPr/>
          <p:nvPr/>
        </p:nvSpPr>
        <p:spPr>
          <a:xfrm>
            <a:off x="5029200" y="2057400"/>
            <a:ext cx="411480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L = 1.057 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mL = 0.001 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2" name="CustomShape 15"/>
          <p:cNvSpPr/>
          <p:nvPr/>
        </p:nvSpPr>
        <p:spPr>
          <a:xfrm>
            <a:off x="3581280" y="2057400"/>
            <a:ext cx="144792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Conversion Factors: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3" name="CustomShape 16"/>
          <p:cNvSpPr/>
          <p:nvPr/>
        </p:nvSpPr>
        <p:spPr>
          <a:xfrm>
            <a:off x="0" y="2057400"/>
            <a:ext cx="3581280" cy="90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Conversion Factors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4" name="CustomShape 17"/>
          <p:cNvSpPr/>
          <p:nvPr/>
        </p:nvSpPr>
        <p:spPr>
          <a:xfrm>
            <a:off x="5029200" y="1454040"/>
            <a:ext cx="411480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5" name="CustomShape 18"/>
          <p:cNvSpPr/>
          <p:nvPr/>
        </p:nvSpPr>
        <p:spPr>
          <a:xfrm>
            <a:off x="3581280" y="1454040"/>
            <a:ext cx="144792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6" name="CustomShape 19"/>
          <p:cNvSpPr/>
          <p:nvPr/>
        </p:nvSpPr>
        <p:spPr>
          <a:xfrm>
            <a:off x="0" y="1454040"/>
            <a:ext cx="3581280" cy="76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7" name="CustomShape 20"/>
          <p:cNvSpPr/>
          <p:nvPr/>
        </p:nvSpPr>
        <p:spPr>
          <a:xfrm>
            <a:off x="5029200" y="685800"/>
            <a:ext cx="411480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30.0 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8" name="CustomShape 21"/>
          <p:cNvSpPr/>
          <p:nvPr/>
        </p:nvSpPr>
        <p:spPr>
          <a:xfrm>
            <a:off x="3581280" y="685800"/>
            <a:ext cx="144792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9" name="CustomShape 22"/>
          <p:cNvSpPr/>
          <p:nvPr/>
        </p:nvSpPr>
        <p:spPr>
          <a:xfrm>
            <a:off x="0" y="685800"/>
            <a:ext cx="3581280" cy="768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0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0" name="Line 23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1" name="Line 24"/>
          <p:cNvSpPr/>
          <p:nvPr/>
        </p:nvSpPr>
        <p:spPr>
          <a:xfrm>
            <a:off x="0" y="14540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2" name="Line 25"/>
          <p:cNvSpPr/>
          <p:nvPr/>
        </p:nvSpPr>
        <p:spPr>
          <a:xfrm>
            <a:off x="0" y="68580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3" name="Line 26"/>
          <p:cNvSpPr/>
          <p:nvPr/>
        </p:nvSpPr>
        <p:spPr>
          <a:xfrm>
            <a:off x="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4" name="Line 27"/>
          <p:cNvSpPr/>
          <p:nvPr/>
        </p:nvSpPr>
        <p:spPr>
          <a:xfrm>
            <a:off x="3581280" y="685800"/>
            <a:ext cx="0" cy="61722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5" name="Line 28"/>
          <p:cNvSpPr/>
          <p:nvPr/>
        </p:nvSpPr>
        <p:spPr>
          <a:xfrm>
            <a:off x="9144000" y="685800"/>
            <a:ext cx="0" cy="617220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6" name="Line 29"/>
          <p:cNvSpPr/>
          <p:nvPr/>
        </p:nvSpPr>
        <p:spPr>
          <a:xfrm>
            <a:off x="0" y="21337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7" name="Line 30"/>
          <p:cNvSpPr/>
          <p:nvPr/>
        </p:nvSpPr>
        <p:spPr>
          <a:xfrm>
            <a:off x="0" y="28195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8" name="Line 31"/>
          <p:cNvSpPr/>
          <p:nvPr/>
        </p:nvSpPr>
        <p:spPr>
          <a:xfrm>
            <a:off x="0" y="38098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9" name="Line 32"/>
          <p:cNvSpPr/>
          <p:nvPr/>
        </p:nvSpPr>
        <p:spPr>
          <a:xfrm>
            <a:off x="0" y="54864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60" name="Line 33"/>
          <p:cNvSpPr/>
          <p:nvPr/>
        </p:nvSpPr>
        <p:spPr>
          <a:xfrm>
            <a:off x="0" y="61736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61" name="CustomShape 34"/>
          <p:cNvSpPr/>
          <p:nvPr/>
        </p:nvSpPr>
        <p:spPr>
          <a:xfrm>
            <a:off x="5867280" y="28195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mL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2" name="CustomShape 35"/>
          <p:cNvSpPr/>
          <p:nvPr/>
        </p:nvSpPr>
        <p:spPr>
          <a:xfrm>
            <a:off x="6391440" y="2946240"/>
            <a:ext cx="393480" cy="114480"/>
          </a:xfrm>
          <a:custGeom>
            <a:avLst/>
            <a:gdLst/>
            <a:ahLst/>
            <a:rect l="0" t="0" r="r" b="b"/>
            <a:pathLst>
              <a:path w="1095" h="320">
                <a:moveTo>
                  <a:pt x="0" y="240"/>
                </a:moveTo>
                <a:lnTo>
                  <a:pt x="820" y="240"/>
                </a:lnTo>
                <a:lnTo>
                  <a:pt x="820" y="319"/>
                </a:lnTo>
                <a:lnTo>
                  <a:pt x="1094" y="160"/>
                </a:lnTo>
                <a:lnTo>
                  <a:pt x="820" y="0"/>
                </a:lnTo>
                <a:lnTo>
                  <a:pt x="820" y="80"/>
                </a:lnTo>
                <a:lnTo>
                  <a:pt x="0" y="80"/>
                </a:lnTo>
                <a:lnTo>
                  <a:pt x="0" y="24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763" name="Formula 36"/>
              <p:cNvSpPr txBox="1"/>
              <p:nvPr/>
            </p:nvSpPr>
            <p:spPr>
              <a:xfrm>
                <a:off x="7162920" y="3200400"/>
                <a:ext cx="807840" cy="568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764" name="Formula 37"/>
              <p:cNvSpPr txBox="1"/>
              <p:nvPr/>
            </p:nvSpPr>
            <p:spPr>
              <a:xfrm>
                <a:off x="3733920" y="4267080"/>
                <a:ext cx="5200560" cy="81468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r>
                      <m:rPr>
                        <m:lit/>
                        <m:nor/>
                      </m:rPr>
                      <m:t xml:space="preserve">30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 mL</m:t>
                    </m:r>
                    <m:r>
                      <m:t xml:space="preserve">×</m:t>
                    </m:r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001 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den>
                    </m:f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057 qt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L</m:t>
                        </m:r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0317</m:t>
                    </m:r>
                    <m:r>
                      <m:rPr>
                        <m:lit/>
                        <m:nor/>
                      </m:rPr>
                      <m:t xml:space="preserve"> qt</m:t>
                    </m:r>
                  </m:oMath>
                </a14:m>
              </a:p>
            </p:txBody>
          </p:sp>
        </mc:Choice>
        <mc:Fallback/>
      </mc:AlternateContent>
      <p:sp>
        <p:nvSpPr>
          <p:cNvPr id="765" name="CustomShape 38"/>
          <p:cNvSpPr/>
          <p:nvPr/>
        </p:nvSpPr>
        <p:spPr>
          <a:xfrm>
            <a:off x="6858000" y="28195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66" name="CustomShape 39"/>
          <p:cNvSpPr/>
          <p:nvPr/>
        </p:nvSpPr>
        <p:spPr>
          <a:xfrm>
            <a:off x="7381800" y="2946240"/>
            <a:ext cx="393840" cy="114480"/>
          </a:xfrm>
          <a:custGeom>
            <a:avLst/>
            <a:gdLst/>
            <a:ahLst/>
            <a:rect l="0" t="0" r="r" b="b"/>
            <a:pathLst>
              <a:path w="1096" h="320">
                <a:moveTo>
                  <a:pt x="0" y="240"/>
                </a:moveTo>
                <a:lnTo>
                  <a:pt x="821" y="240"/>
                </a:lnTo>
                <a:lnTo>
                  <a:pt x="821" y="319"/>
                </a:lnTo>
                <a:lnTo>
                  <a:pt x="1095" y="160"/>
                </a:lnTo>
                <a:lnTo>
                  <a:pt x="821" y="0"/>
                </a:lnTo>
                <a:lnTo>
                  <a:pt x="821" y="80"/>
                </a:lnTo>
                <a:lnTo>
                  <a:pt x="0" y="80"/>
                </a:lnTo>
                <a:lnTo>
                  <a:pt x="0" y="24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67" name="CustomShape 40"/>
          <p:cNvSpPr/>
          <p:nvPr/>
        </p:nvSpPr>
        <p:spPr>
          <a:xfrm>
            <a:off x="7848720" y="2819520"/>
            <a:ext cx="457200" cy="380880"/>
          </a:xfrm>
          <a:custGeom>
            <a:avLst/>
            <a:gdLst/>
            <a:ahLst/>
            <a:rect l="0" t="0" r="r" b="b"/>
            <a:pathLst>
              <a:path w="1272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006" y="1059"/>
                </a:lnTo>
                <a:lnTo>
                  <a:pt x="1006" y="1059"/>
                </a:lnTo>
                <a:cubicBezTo>
                  <a:pt x="1053" y="1059"/>
                  <a:pt x="1098" y="1047"/>
                  <a:pt x="1139" y="1024"/>
                </a:cubicBezTo>
                <a:cubicBezTo>
                  <a:pt x="1179" y="1000"/>
                  <a:pt x="1212" y="967"/>
                  <a:pt x="1236" y="927"/>
                </a:cubicBezTo>
                <a:cubicBezTo>
                  <a:pt x="1259" y="886"/>
                  <a:pt x="1271" y="841"/>
                  <a:pt x="1271" y="794"/>
                </a:cubicBezTo>
                <a:lnTo>
                  <a:pt x="1271" y="264"/>
                </a:lnTo>
                <a:lnTo>
                  <a:pt x="1271" y="265"/>
                </a:lnTo>
                <a:lnTo>
                  <a:pt x="1271" y="265"/>
                </a:lnTo>
                <a:cubicBezTo>
                  <a:pt x="1271" y="218"/>
                  <a:pt x="1259" y="173"/>
                  <a:pt x="1236" y="132"/>
                </a:cubicBezTo>
                <a:cubicBezTo>
                  <a:pt x="1212" y="92"/>
                  <a:pt x="1179" y="59"/>
                  <a:pt x="1139" y="35"/>
                </a:cubicBezTo>
                <a:cubicBezTo>
                  <a:pt x="1098" y="12"/>
                  <a:pt x="1053" y="0"/>
                  <a:pt x="1006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6600cc"/>
                </a:solidFill>
                <a:latin typeface="Times New Roman"/>
              </a:rPr>
              <a:t>qt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68" name="Formula 41"/>
              <p:cNvSpPr txBox="1"/>
              <p:nvPr/>
            </p:nvSpPr>
            <p:spPr>
              <a:xfrm>
                <a:off x="6172200" y="3200400"/>
                <a:ext cx="754200" cy="5684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f>
                      <m:num>
                        <m:r>
                          <m:t xml:space="preserve">0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r>
                          <m:rPr>
                            <m:lit/>
                            <m:nor/>
                          </m:rPr>
                          <m:t xml:space="preserve">001 L</m:t>
                        </m:r>
                      </m:num>
                      <m:den>
                        <m:r>
                          <m:rPr>
                            <m:lit/>
                            <m:nor/>
                          </m:rPr>
                          <m:t xml:space="preserve">1 mL</m:t>
                        </m:r>
                      </m:den>
                    </m:f>
                  </m:oMath>
                </a14:m>
              </a:p>
            </p:txBody>
          </p:sp>
        </mc:Choice>
        <mc:Fallback/>
      </mc:AlternateContent>
      <p:sp>
        <p:nvSpPr>
          <p:cNvPr id="769" name="Line 42"/>
          <p:cNvSpPr/>
          <p:nvPr/>
        </p:nvSpPr>
        <p:spPr>
          <a:xfrm>
            <a:off x="5029200" y="685800"/>
            <a:ext cx="4680" cy="31226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70" name="Line 43"/>
          <p:cNvSpPr/>
          <p:nvPr/>
        </p:nvSpPr>
        <p:spPr>
          <a:xfrm>
            <a:off x="5064120" y="5495760"/>
            <a:ext cx="1440" cy="134640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71" name="CustomShape 44"/>
          <p:cNvSpPr/>
          <p:nvPr/>
        </p:nvSpPr>
        <p:spPr>
          <a:xfrm>
            <a:off x="7842600" y="68580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2" name="CustomShape 45"/>
          <p:cNvSpPr/>
          <p:nvPr/>
        </p:nvSpPr>
        <p:spPr>
          <a:xfrm>
            <a:off x="7086960" y="5791320"/>
            <a:ext cx="130104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3 sig figs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3" name="Freeform 46"/>
          <p:cNvSpPr/>
          <p:nvPr/>
        </p:nvSpPr>
        <p:spPr>
          <a:xfrm>
            <a:off x="5334120" y="4723920"/>
            <a:ext cx="533520" cy="381600"/>
          </a:xfrm>
          <a:custGeom>
            <a:avLst/>
            <a:gdLst/>
            <a:ahLst/>
            <a:rect l="0" t="0" r="r" b="b"/>
            <a:pathLst>
              <a:path w="1482" h="1060">
                <a:moveTo>
                  <a:pt x="0" y="1059"/>
                </a:moveTo>
                <a:lnTo>
                  <a:pt x="1481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774" name="Freeform 47"/>
          <p:cNvSpPr/>
          <p:nvPr/>
        </p:nvSpPr>
        <p:spPr>
          <a:xfrm>
            <a:off x="4267080" y="4495320"/>
            <a:ext cx="533880" cy="381600"/>
          </a:xfrm>
          <a:custGeom>
            <a:avLst/>
            <a:gdLst/>
            <a:ahLst/>
            <a:rect l="0" t="0" r="r" b="b"/>
            <a:pathLst>
              <a:path w="1483" h="1060">
                <a:moveTo>
                  <a:pt x="0" y="1059"/>
                </a:moveTo>
                <a:lnTo>
                  <a:pt x="1482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775" name="Freeform 48"/>
          <p:cNvSpPr/>
          <p:nvPr/>
        </p:nvSpPr>
        <p:spPr>
          <a:xfrm>
            <a:off x="5791320" y="4267080"/>
            <a:ext cx="228960" cy="381600"/>
          </a:xfrm>
          <a:custGeom>
            <a:avLst/>
            <a:gdLst/>
            <a:ahLst/>
            <a:rect l="0" t="0" r="r" b="b"/>
            <a:pathLst>
              <a:path w="636" h="1060">
                <a:moveTo>
                  <a:pt x="0" y="0"/>
                </a:moveTo>
                <a:lnTo>
                  <a:pt x="635" y="1059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  <p:sp>
        <p:nvSpPr>
          <p:cNvPr id="776" name="Freeform 49"/>
          <p:cNvSpPr/>
          <p:nvPr/>
        </p:nvSpPr>
        <p:spPr>
          <a:xfrm>
            <a:off x="6781680" y="4724280"/>
            <a:ext cx="228960" cy="381600"/>
          </a:xfrm>
          <a:custGeom>
            <a:avLst/>
            <a:gdLst/>
            <a:ahLst/>
            <a:rect l="0" t="0" r="r" b="b"/>
            <a:pathLst>
              <a:path w="636" h="1060">
                <a:moveTo>
                  <a:pt x="0" y="0"/>
                </a:moveTo>
                <a:lnTo>
                  <a:pt x="635" y="1059"/>
                </a:lnTo>
              </a:path>
            </a:pathLst>
          </a:custGeom>
          <a:ln w="28440">
            <a:solidFill>
              <a:srgbClr val="0066ff"/>
            </a:solidFill>
            <a:miter/>
          </a:ln>
        </p:spPr>
      </p:sp>
    </p:spTree>
  </p:cSld>
  <p:transition>
    <p:fade thruBlk="true"/>
  </p:transition>
  <p:timing>
    <p:tnLst>
      <p:par>
        <p:cTn id="1570" dur="indefinite" restart="never" nodeType="tmRoot">
          <p:childTnLst>
            <p:seq>
              <p:cTn id="1571" dur="indefinite" nodeType="mainSeq">
                <p:childTnLst>
                  <p:par>
                    <p:cTn id="1572" fill="hold">
                      <p:stCondLst>
                        <p:cond delay="indefinite"/>
                      </p:stCondLst>
                      <p:childTnLst>
                        <p:par>
                          <p:cTn id="1573" fill="hold">
                            <p:stCondLst>
                              <p:cond delay="0"/>
                            </p:stCondLst>
                            <p:childTnLst>
                              <p:par>
                                <p:cTn id="157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76" dur="5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7" fill="hold">
                      <p:stCondLst>
                        <p:cond delay="indefinite"/>
                      </p:stCondLst>
                      <p:childTnLst>
                        <p:par>
                          <p:cTn id="1578" fill="hold">
                            <p:stCondLst>
                              <p:cond delay="0"/>
                            </p:stCondLst>
                            <p:childTnLst>
                              <p:par>
                                <p:cTn id="15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81" dur="50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2" fill="hold">
                      <p:stCondLst>
                        <p:cond delay="indefinite"/>
                      </p:stCondLst>
                      <p:childTnLst>
                        <p:par>
                          <p:cTn id="1583" fill="hold">
                            <p:stCondLst>
                              <p:cond delay="0"/>
                            </p:stCondLst>
                            <p:childTnLst>
                              <p:par>
                                <p:cTn id="1584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86" dur="5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8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590" dur="5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2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594" dur="5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6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598" dur="5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TextShape 1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Solution Maps and </a:t>
            </a:r>
            <a:br/>
            <a:r>
              <a:rPr b="0" lang="en-US" sz="4400" spc="-1" strike="noStrike">
                <a:solidFill>
                  <a:srgbClr val="6600cc"/>
                </a:solidFill>
                <a:latin typeface="Times New Roman"/>
              </a:rPr>
              <a:t>Conversion Factors</a:t>
            </a:r>
            <a:endParaRPr b="0" lang="en-US" sz="44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78" name="TextShape 2"/>
          <p:cNvSpPr txBox="1"/>
          <p:nvPr/>
        </p:nvSpPr>
        <p:spPr>
          <a:xfrm>
            <a:off x="456840" y="1905120"/>
            <a:ext cx="8381880" cy="1676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Convert cubic inches into cubic centimeters.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1.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Find relationship equivalence: 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1 in = 2.54 cm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tabLst>
                <a:tab algn="l" pos="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2.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solution map.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79" name="CustomShape 3"/>
          <p:cNvSpPr/>
          <p:nvPr/>
        </p:nvSpPr>
        <p:spPr>
          <a:xfrm>
            <a:off x="2438280" y="3657600"/>
            <a:ext cx="990720" cy="533520"/>
          </a:xfrm>
          <a:custGeom>
            <a:avLst/>
            <a:gdLst/>
            <a:ahLst/>
            <a:rect l="0" t="0" r="r" b="b"/>
            <a:pathLst>
              <a:path w="2754" h="1484">
                <a:moveTo>
                  <a:pt x="445" y="0"/>
                </a:moveTo>
                <a:lnTo>
                  <a:pt x="446" y="0"/>
                </a:lnTo>
                <a:cubicBezTo>
                  <a:pt x="368" y="0"/>
                  <a:pt x="291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1"/>
                  <a:pt x="0" y="368"/>
                  <a:pt x="0" y="446"/>
                </a:cubicBezTo>
                <a:lnTo>
                  <a:pt x="0" y="1037"/>
                </a:lnTo>
                <a:lnTo>
                  <a:pt x="0" y="1037"/>
                </a:lnTo>
                <a:cubicBezTo>
                  <a:pt x="0" y="1115"/>
                  <a:pt x="21" y="1192"/>
                  <a:pt x="60" y="1260"/>
                </a:cubicBezTo>
                <a:cubicBezTo>
                  <a:pt x="99" y="1328"/>
                  <a:pt x="155" y="1384"/>
                  <a:pt x="223" y="1423"/>
                </a:cubicBezTo>
                <a:cubicBezTo>
                  <a:pt x="291" y="1462"/>
                  <a:pt x="368" y="1483"/>
                  <a:pt x="446" y="1483"/>
                </a:cubicBezTo>
                <a:lnTo>
                  <a:pt x="2307" y="1483"/>
                </a:lnTo>
                <a:lnTo>
                  <a:pt x="2307" y="1483"/>
                </a:lnTo>
                <a:cubicBezTo>
                  <a:pt x="2385" y="1483"/>
                  <a:pt x="2462" y="1462"/>
                  <a:pt x="2530" y="1423"/>
                </a:cubicBezTo>
                <a:cubicBezTo>
                  <a:pt x="2598" y="1384"/>
                  <a:pt x="2654" y="1328"/>
                  <a:pt x="2693" y="1260"/>
                </a:cubicBezTo>
                <a:cubicBezTo>
                  <a:pt x="2732" y="1192"/>
                  <a:pt x="2753" y="1115"/>
                  <a:pt x="2753" y="1037"/>
                </a:cubicBezTo>
                <a:lnTo>
                  <a:pt x="2753" y="445"/>
                </a:lnTo>
                <a:lnTo>
                  <a:pt x="2753" y="446"/>
                </a:lnTo>
                <a:lnTo>
                  <a:pt x="2753" y="446"/>
                </a:lnTo>
                <a:cubicBezTo>
                  <a:pt x="2753" y="368"/>
                  <a:pt x="2732" y="291"/>
                  <a:pt x="2693" y="223"/>
                </a:cubicBezTo>
                <a:cubicBezTo>
                  <a:pt x="2654" y="155"/>
                  <a:pt x="2598" y="99"/>
                  <a:pt x="2530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9f4fe"/>
              </a:gs>
              <a:gs pos="100000">
                <a:srgbClr val="cc99ff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0" name="Freeform 4"/>
          <p:cNvSpPr/>
          <p:nvPr/>
        </p:nvSpPr>
        <p:spPr>
          <a:xfrm>
            <a:off x="3809880" y="3962520"/>
            <a:ext cx="1296000" cy="360"/>
          </a:xfrm>
          <a:custGeom>
            <a:avLst/>
            <a:gdLst/>
            <a:ahLst/>
            <a:rect l="0" t="0" r="r" b="b"/>
            <a:pathLst>
              <a:path w="3600" h="1">
                <a:moveTo>
                  <a:pt x="0" y="0"/>
                </a:moveTo>
                <a:lnTo>
                  <a:pt x="3599" y="0"/>
                </a:lnTo>
              </a:path>
            </a:pathLst>
          </a:custGeom>
          <a:ln w="12600">
            <a:solidFill>
              <a:srgbClr val="000000"/>
            </a:solidFill>
            <a:miter/>
            <a:tailEnd len="med" type="triangle" w="med"/>
          </a:ln>
        </p:spPr>
      </p:sp>
      <p:sp>
        <p:nvSpPr>
          <p:cNvPr id="781" name="CustomShape 5"/>
          <p:cNvSpPr/>
          <p:nvPr/>
        </p:nvSpPr>
        <p:spPr>
          <a:xfrm>
            <a:off x="5486400" y="3657600"/>
            <a:ext cx="990720" cy="533520"/>
          </a:xfrm>
          <a:custGeom>
            <a:avLst/>
            <a:gdLst/>
            <a:ahLst/>
            <a:rect l="0" t="0" r="r" b="b"/>
            <a:pathLst>
              <a:path w="2754" h="1484">
                <a:moveTo>
                  <a:pt x="445" y="0"/>
                </a:moveTo>
                <a:lnTo>
                  <a:pt x="446" y="0"/>
                </a:lnTo>
                <a:cubicBezTo>
                  <a:pt x="368" y="0"/>
                  <a:pt x="291" y="21"/>
                  <a:pt x="223" y="60"/>
                </a:cubicBezTo>
                <a:cubicBezTo>
                  <a:pt x="155" y="99"/>
                  <a:pt x="99" y="155"/>
                  <a:pt x="60" y="223"/>
                </a:cubicBezTo>
                <a:cubicBezTo>
                  <a:pt x="21" y="291"/>
                  <a:pt x="0" y="368"/>
                  <a:pt x="0" y="446"/>
                </a:cubicBezTo>
                <a:lnTo>
                  <a:pt x="0" y="1037"/>
                </a:lnTo>
                <a:lnTo>
                  <a:pt x="0" y="1037"/>
                </a:lnTo>
                <a:cubicBezTo>
                  <a:pt x="0" y="1115"/>
                  <a:pt x="21" y="1192"/>
                  <a:pt x="60" y="1260"/>
                </a:cubicBezTo>
                <a:cubicBezTo>
                  <a:pt x="99" y="1328"/>
                  <a:pt x="155" y="1384"/>
                  <a:pt x="223" y="1423"/>
                </a:cubicBezTo>
                <a:cubicBezTo>
                  <a:pt x="291" y="1462"/>
                  <a:pt x="368" y="1483"/>
                  <a:pt x="446" y="1483"/>
                </a:cubicBezTo>
                <a:lnTo>
                  <a:pt x="2307" y="1483"/>
                </a:lnTo>
                <a:lnTo>
                  <a:pt x="2307" y="1483"/>
                </a:lnTo>
                <a:cubicBezTo>
                  <a:pt x="2385" y="1483"/>
                  <a:pt x="2462" y="1462"/>
                  <a:pt x="2530" y="1423"/>
                </a:cubicBezTo>
                <a:cubicBezTo>
                  <a:pt x="2598" y="1384"/>
                  <a:pt x="2654" y="1328"/>
                  <a:pt x="2693" y="1260"/>
                </a:cubicBezTo>
                <a:cubicBezTo>
                  <a:pt x="2732" y="1192"/>
                  <a:pt x="2753" y="1115"/>
                  <a:pt x="2753" y="1037"/>
                </a:cubicBezTo>
                <a:lnTo>
                  <a:pt x="2753" y="445"/>
                </a:lnTo>
                <a:lnTo>
                  <a:pt x="2753" y="446"/>
                </a:lnTo>
                <a:lnTo>
                  <a:pt x="2753" y="446"/>
                </a:lnTo>
                <a:cubicBezTo>
                  <a:pt x="2753" y="368"/>
                  <a:pt x="2732" y="291"/>
                  <a:pt x="2693" y="223"/>
                </a:cubicBezTo>
                <a:cubicBezTo>
                  <a:pt x="2654" y="155"/>
                  <a:pt x="2598" y="99"/>
                  <a:pt x="2530" y="60"/>
                </a:cubicBezTo>
                <a:cubicBezTo>
                  <a:pt x="2462" y="21"/>
                  <a:pt x="2385" y="0"/>
                  <a:pt x="2307" y="0"/>
                </a:cubicBezTo>
                <a:lnTo>
                  <a:pt x="445" y="0"/>
                </a:lnTo>
              </a:path>
            </a:pathLst>
          </a:custGeom>
          <a:gradFill rotWithShape="0">
            <a:gsLst>
              <a:gs pos="0">
                <a:srgbClr val="fef9fa"/>
              </a:gs>
              <a:gs pos="100000">
                <a:srgbClr val="ff6699"/>
              </a:gs>
            </a:gsLst>
            <a:path path="rect"/>
          </a:gradFill>
          <a:ln w="12600">
            <a:solidFill>
              <a:srgbClr val="000000"/>
            </a:solidFill>
            <a:miter/>
          </a:ln>
          <a:effectLst>
            <a:outerShdw dist="107932" dir="8100000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2" name="CustomShape 6"/>
          <p:cNvSpPr/>
          <p:nvPr/>
        </p:nvSpPr>
        <p:spPr>
          <a:xfrm>
            <a:off x="914400" y="4419720"/>
            <a:ext cx="7010280" cy="9471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marL="457200" indent="-457200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3.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Change equivalence into conversion factors with starting units on the bottom.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783" name="Formula 7"/>
              <p:cNvSpPr txBox="1"/>
              <p:nvPr/>
            </p:nvSpPr>
            <p:spPr>
              <a:xfrm>
                <a:off x="2209680" y="5189400"/>
                <a:ext cx="5029200" cy="10620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f>
                              <m:num>
                                <m:r>
                                  <m:t xml:space="preserve">2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54 cm</m:t>
                                </m:r>
                              </m:num>
                              <m:den>
                                <m:r>
                                  <m:rPr>
                                    <m:lit/>
                                    <m:nor/>
                                  </m:rPr>
                                  <m:t xml:space="preserve">1 in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t xml:space="preserve">3</m:t>
                        </m:r>
                      </m:sup>
                    </m:sSup>
                    <m:r>
                      <m:t xml:space="preserve">=</m:t>
                    </m:r>
                    <m:f>
                      <m:num>
                        <m:r>
                          <m:t xml:space="preserve">2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54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sSup>
                          <m:e>
                            <m:r>
                              <m:t xml:space="preserve">1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in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den>
                    </m:f>
                    <m:r>
                      <m:t xml:space="preserve">=</m:t>
                    </m:r>
                    <m:f>
                      <m:num>
                        <m:r>
                          <m:rPr>
                            <m:lit/>
                            <m:nor/>
                          </m:rPr>
                          <m:t xml:space="preserve">16</m:t>
                        </m:r>
                        <m:r>
                          <m:rPr>
                            <m:lit/>
                            <m:nor/>
                          </m:rPr>
                          <m:t xml:space="preserve">.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4 cm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num>
                      <m:den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in</m:t>
                            </m:r>
                          </m:e>
                          <m:sup>
                            <m:r>
                              <m:t xml:space="preserve">3</m:t>
                            </m:r>
                          </m:sup>
                        </m:sSup>
                      </m:den>
                    </m:f>
                  </m:oMath>
                </a14:m>
              </a:p>
            </p:txBody>
          </p:sp>
        </mc:Choice>
        <mc:Fallback/>
      </mc:AlternateContent>
    </p:spTree>
  </p:cSld>
  <p:transition>
    <p:fade thruBlk="true"/>
  </p:transition>
  <p:timing>
    <p:tnLst>
      <p:par>
        <p:cTn id="1599" dur="indefinite" restart="never" nodeType="tmRoot">
          <p:childTnLst>
            <p:seq>
              <p:cTn id="1600" dur="indefinite" nodeType="mainSeq">
                <p:childTnLst>
                  <p:par>
                    <p:cTn id="1601" fill="hold">
                      <p:stCondLst>
                        <p:cond delay="indefinite"/>
                      </p:stCondLst>
                      <p:childTnLst>
                        <p:par>
                          <p:cTn id="1602" fill="hold">
                            <p:stCondLst>
                              <p:cond delay="0"/>
                            </p:stCondLst>
                            <p:childTnLst>
                              <p:par>
                                <p:cTn id="16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05" dur="500"/>
                                        <p:tgtEl>
                                          <p:spTgt spid="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6" fill="hold">
                      <p:stCondLst>
                        <p:cond delay="indefinite"/>
                      </p:stCondLst>
                      <p:childTnLst>
                        <p:par>
                          <p:cTn id="1607" fill="hold">
                            <p:stCondLst>
                              <p:cond delay="0"/>
                            </p:stCondLst>
                            <p:childTnLst>
                              <p:par>
                                <p:cTn id="16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10" dur="500"/>
                                        <p:tgtEl>
                                          <p:spTgt spid="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1" fill="hold">
                      <p:stCondLst>
                        <p:cond delay="indefinite"/>
                      </p:stCondLst>
                      <p:childTnLst>
                        <p:par>
                          <p:cTn id="1612" fill="hold">
                            <p:stCondLst>
                              <p:cond delay="0"/>
                            </p:stCondLst>
                            <p:childTnLst>
                              <p:par>
                                <p:cTn id="16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15" dur="500"/>
                                        <p:tgtEl>
                                          <p:spTgt spid="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6" fill="hold">
                      <p:stCondLst>
                        <p:cond delay="indefinite"/>
                      </p:stCondLst>
                      <p:childTnLst>
                        <p:par>
                          <p:cTn id="1617" fill="hold">
                            <p:stCondLst>
                              <p:cond delay="0"/>
                            </p:stCondLst>
                            <p:childTnLst>
                              <p:par>
                                <p:cTn id="1618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0" dur="5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1" dur="50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2" fill="hold">
                      <p:stCondLst>
                        <p:cond delay="indefinite"/>
                      </p:stCondLst>
                      <p:childTnLst>
                        <p:par>
                          <p:cTn id="1623" fill="hold">
                            <p:stCondLst>
                              <p:cond delay="0"/>
                            </p:stCondLst>
                            <p:childTnLst>
                              <p:par>
                                <p:cTn id="1624" nodeType="clickEffect" fill="hold" presetClass="entr" presetID="17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26" dur="5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27" dur="5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28" dur="5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29" dur="50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0" fill="hold">
                      <p:stCondLst>
                        <p:cond delay="indefinite"/>
                      </p:stCondLst>
                      <p:childTnLst>
                        <p:par>
                          <p:cTn id="1631" fill="hold">
                            <p:stCondLst>
                              <p:cond delay="0"/>
                            </p:stCondLst>
                            <p:childTnLst>
                              <p:par>
                                <p:cTn id="1632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4" dur="5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5" dur="50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6" fill="hold">
                      <p:stCondLst>
                        <p:cond delay="indefinite"/>
                      </p:stCondLst>
                      <p:childTnLst>
                        <p:par>
                          <p:cTn id="1637" fill="hold">
                            <p:stCondLst>
                              <p:cond delay="0"/>
                            </p:stCondLst>
                            <p:childTnLst>
                              <p:par>
                                <p:cTn id="1638" nodeType="clickEffect" fill="hold" presetClass="entr" presetID="2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 transition="in">
                                      <p:cBhvr additive="repl">
                                        <p:cTn id="1640" dur="50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1" fill="hold">
                      <p:stCondLst>
                        <p:cond delay="indefinite"/>
                      </p:stCondLst>
                      <p:childTnLst>
                        <p:par>
                          <p:cTn id="1642" fill="hold">
                            <p:stCondLst>
                              <p:cond delay="0"/>
                            </p:stCondLst>
                            <p:childTnLst>
                              <p:par>
                                <p:cTn id="16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5" dur="5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6" dur="50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TextShape 1"/>
          <p:cNvSpPr txBox="1"/>
          <p:nvPr/>
        </p:nvSpPr>
        <p:spPr>
          <a:xfrm>
            <a:off x="0" y="-360"/>
            <a:ext cx="9144000" cy="68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Example 2.12—Convert 2,659 cm</a:t>
            </a:r>
            <a:r>
              <a:rPr b="0" lang="en-US" sz="32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6600cc"/>
                </a:solidFill>
                <a:latin typeface="Times New Roman"/>
              </a:rPr>
              <a:t> into Square Meters</a:t>
            </a:r>
            <a:endParaRPr b="0" lang="en-US" sz="32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785" name="CustomShape 2"/>
          <p:cNvSpPr/>
          <p:nvPr/>
        </p:nvSpPr>
        <p:spPr>
          <a:xfrm>
            <a:off x="5889600" y="5942160"/>
            <a:ext cx="3254400" cy="82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Units and magnitude are correct.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6" name="CustomShape 3"/>
          <p:cNvSpPr/>
          <p:nvPr/>
        </p:nvSpPr>
        <p:spPr>
          <a:xfrm>
            <a:off x="4184640" y="5942160"/>
            <a:ext cx="1704960" cy="82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Check: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7" name="CustomShape 4"/>
          <p:cNvSpPr/>
          <p:nvPr/>
        </p:nvSpPr>
        <p:spPr>
          <a:xfrm>
            <a:off x="0" y="5942160"/>
            <a:ext cx="4184640" cy="82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7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Check.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8" name="CustomShape 5"/>
          <p:cNvSpPr/>
          <p:nvPr/>
        </p:nvSpPr>
        <p:spPr>
          <a:xfrm>
            <a:off x="5889600" y="5257800"/>
            <a:ext cx="325440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0.2659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9" name="CustomShape 6"/>
          <p:cNvSpPr/>
          <p:nvPr/>
        </p:nvSpPr>
        <p:spPr>
          <a:xfrm>
            <a:off x="4184640" y="5257800"/>
            <a:ext cx="1704960" cy="684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Round: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0" name="CustomShape 7"/>
          <p:cNvSpPr/>
          <p:nvPr/>
        </p:nvSpPr>
        <p:spPr>
          <a:xfrm>
            <a:off x="0" y="5181480"/>
            <a:ext cx="418464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85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6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Significant figures and round.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1" name="CustomShape 8"/>
          <p:cNvSpPr/>
          <p:nvPr/>
        </p:nvSpPr>
        <p:spPr>
          <a:xfrm>
            <a:off x="5889600" y="4299120"/>
            <a:ext cx="3254400" cy="95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2" name="CustomShape 9"/>
          <p:cNvSpPr/>
          <p:nvPr/>
        </p:nvSpPr>
        <p:spPr>
          <a:xfrm>
            <a:off x="4184640" y="4299120"/>
            <a:ext cx="1704960" cy="95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3" name="CustomShape 10"/>
          <p:cNvSpPr/>
          <p:nvPr/>
        </p:nvSpPr>
        <p:spPr>
          <a:xfrm>
            <a:off x="0" y="4299120"/>
            <a:ext cx="4184640" cy="958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5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Follow the solution map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Solve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the problem.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4" name="CustomShape 11"/>
          <p:cNvSpPr/>
          <p:nvPr/>
        </p:nvSpPr>
        <p:spPr>
          <a:xfrm>
            <a:off x="5889600" y="3208320"/>
            <a:ext cx="3254400" cy="109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5" name="CustomShape 12"/>
          <p:cNvSpPr/>
          <p:nvPr/>
        </p:nvSpPr>
        <p:spPr>
          <a:xfrm>
            <a:off x="4184640" y="3208320"/>
            <a:ext cx="1704960" cy="109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Map: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6" name="CustomShape 13"/>
          <p:cNvSpPr/>
          <p:nvPr/>
        </p:nvSpPr>
        <p:spPr>
          <a:xfrm>
            <a:off x="0" y="3208320"/>
            <a:ext cx="4184640" cy="109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4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a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Solution Map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7" name="CustomShape 14"/>
          <p:cNvSpPr/>
          <p:nvPr/>
        </p:nvSpPr>
        <p:spPr>
          <a:xfrm>
            <a:off x="5889600" y="2332080"/>
            <a:ext cx="3254400" cy="87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1 cm = 0.01 m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8" name="CustomShape 15"/>
          <p:cNvSpPr/>
          <p:nvPr/>
        </p:nvSpPr>
        <p:spPr>
          <a:xfrm>
            <a:off x="4184640" y="2332080"/>
            <a:ext cx="1704960" cy="87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99" name="CustomShape 16"/>
          <p:cNvSpPr/>
          <p:nvPr/>
        </p:nvSpPr>
        <p:spPr>
          <a:xfrm>
            <a:off x="0" y="2332080"/>
            <a:ext cx="4184640" cy="87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3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appropriate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Conversion Factors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0" name="CustomShape 17"/>
          <p:cNvSpPr/>
          <p:nvPr/>
        </p:nvSpPr>
        <p:spPr>
          <a:xfrm>
            <a:off x="5889600" y="1509840"/>
            <a:ext cx="3254400" cy="82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? 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1" name="CustomShape 18"/>
          <p:cNvSpPr/>
          <p:nvPr/>
        </p:nvSpPr>
        <p:spPr>
          <a:xfrm>
            <a:off x="4184640" y="1509840"/>
            <a:ext cx="1704960" cy="82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2" name="CustomShape 19"/>
          <p:cNvSpPr/>
          <p:nvPr/>
        </p:nvSpPr>
        <p:spPr>
          <a:xfrm>
            <a:off x="0" y="1509840"/>
            <a:ext cx="4184640" cy="82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 startAt="2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quantity you want to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Find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and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3" name="CustomShape 20"/>
          <p:cNvSpPr/>
          <p:nvPr/>
        </p:nvSpPr>
        <p:spPr>
          <a:xfrm>
            <a:off x="5889600" y="685800"/>
            <a:ext cx="3254400" cy="82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4" name="CustomShape 21"/>
          <p:cNvSpPr/>
          <p:nvPr/>
        </p:nvSpPr>
        <p:spPr>
          <a:xfrm>
            <a:off x="4184640" y="685800"/>
            <a:ext cx="1704960" cy="82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5" name="CustomShape 22"/>
          <p:cNvSpPr/>
          <p:nvPr/>
        </p:nvSpPr>
        <p:spPr>
          <a:xfrm>
            <a:off x="0" y="685800"/>
            <a:ext cx="4184640" cy="82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rmAutofit fontScale="97000"/>
          </a:bodyPr>
          <a:p>
            <a:pPr marL="533160" indent="-533160">
              <a:buClr>
                <a:srgbClr val="000000"/>
              </a:buClr>
              <a:buFont typeface="StarSymbol"/>
              <a:buAutoNum type="arabicPeriod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Write down the 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Given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quantity and its unit.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06" name="Line 23"/>
          <p:cNvSpPr/>
          <p:nvPr/>
        </p:nvSpPr>
        <p:spPr>
          <a:xfrm>
            <a:off x="0" y="68580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07" name="Line 24"/>
          <p:cNvSpPr/>
          <p:nvPr/>
        </p:nvSpPr>
        <p:spPr>
          <a:xfrm>
            <a:off x="0" y="150984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08" name="Line 25"/>
          <p:cNvSpPr/>
          <p:nvPr/>
        </p:nvSpPr>
        <p:spPr>
          <a:xfrm>
            <a:off x="0" y="6765840"/>
            <a:ext cx="9144000" cy="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09" name="Line 26"/>
          <p:cNvSpPr/>
          <p:nvPr/>
        </p:nvSpPr>
        <p:spPr>
          <a:xfrm>
            <a:off x="0" y="685800"/>
            <a:ext cx="0" cy="608004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0" name="Line 27"/>
          <p:cNvSpPr/>
          <p:nvPr/>
        </p:nvSpPr>
        <p:spPr>
          <a:xfrm>
            <a:off x="4184640" y="685800"/>
            <a:ext cx="0" cy="60800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1" name="Line 28"/>
          <p:cNvSpPr/>
          <p:nvPr/>
        </p:nvSpPr>
        <p:spPr>
          <a:xfrm>
            <a:off x="9144000" y="685800"/>
            <a:ext cx="0" cy="6080040"/>
          </a:xfrm>
          <a:prstGeom prst="line">
            <a:avLst/>
          </a:prstGeom>
          <a:ln cap="sq" w="2844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2" name="Line 29"/>
          <p:cNvSpPr/>
          <p:nvPr/>
        </p:nvSpPr>
        <p:spPr>
          <a:xfrm>
            <a:off x="0" y="233208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3" name="Line 30"/>
          <p:cNvSpPr/>
          <p:nvPr/>
        </p:nvSpPr>
        <p:spPr>
          <a:xfrm>
            <a:off x="0" y="32083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4" name="Line 31"/>
          <p:cNvSpPr/>
          <p:nvPr/>
        </p:nvSpPr>
        <p:spPr>
          <a:xfrm>
            <a:off x="0" y="429912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5" name="Line 32"/>
          <p:cNvSpPr/>
          <p:nvPr/>
        </p:nvSpPr>
        <p:spPr>
          <a:xfrm>
            <a:off x="0" y="525780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6" name="Line 33"/>
          <p:cNvSpPr/>
          <p:nvPr/>
        </p:nvSpPr>
        <p:spPr>
          <a:xfrm>
            <a:off x="0" y="5942160"/>
            <a:ext cx="9144000" cy="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7" name="CustomShape 34"/>
          <p:cNvSpPr/>
          <p:nvPr/>
        </p:nvSpPr>
        <p:spPr>
          <a:xfrm>
            <a:off x="6553080" y="3276720"/>
            <a:ext cx="609840" cy="380880"/>
          </a:xfrm>
          <a:custGeom>
            <a:avLst/>
            <a:gdLst/>
            <a:ahLst/>
            <a:rect l="0" t="0" r="r" b="b"/>
            <a:pathLst>
              <a:path w="1696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430" y="1059"/>
                </a:lnTo>
                <a:lnTo>
                  <a:pt x="1430" y="1059"/>
                </a:lnTo>
                <a:cubicBezTo>
                  <a:pt x="1477" y="1059"/>
                  <a:pt x="1522" y="1047"/>
                  <a:pt x="1563" y="1024"/>
                </a:cubicBezTo>
                <a:cubicBezTo>
                  <a:pt x="1603" y="1000"/>
                  <a:pt x="1636" y="967"/>
                  <a:pt x="1660" y="927"/>
                </a:cubicBezTo>
                <a:cubicBezTo>
                  <a:pt x="1683" y="886"/>
                  <a:pt x="1695" y="841"/>
                  <a:pt x="1695" y="794"/>
                </a:cubicBezTo>
                <a:lnTo>
                  <a:pt x="1694" y="264"/>
                </a:lnTo>
                <a:lnTo>
                  <a:pt x="1695" y="265"/>
                </a:lnTo>
                <a:lnTo>
                  <a:pt x="1695" y="265"/>
                </a:lnTo>
                <a:cubicBezTo>
                  <a:pt x="1695" y="218"/>
                  <a:pt x="1683" y="173"/>
                  <a:pt x="1660" y="132"/>
                </a:cubicBezTo>
                <a:cubicBezTo>
                  <a:pt x="1636" y="92"/>
                  <a:pt x="1603" y="59"/>
                  <a:pt x="1563" y="35"/>
                </a:cubicBezTo>
                <a:cubicBezTo>
                  <a:pt x="1522" y="12"/>
                  <a:pt x="1477" y="0"/>
                  <a:pt x="1430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8" name="CustomShape 35"/>
          <p:cNvSpPr/>
          <p:nvPr/>
        </p:nvSpPr>
        <p:spPr>
          <a:xfrm>
            <a:off x="7924680" y="3276720"/>
            <a:ext cx="609840" cy="380880"/>
          </a:xfrm>
          <a:custGeom>
            <a:avLst/>
            <a:gdLst/>
            <a:ahLst/>
            <a:rect l="0" t="0" r="r" b="b"/>
            <a:pathLst>
              <a:path w="1696" h="1060">
                <a:moveTo>
                  <a:pt x="264" y="0"/>
                </a:moveTo>
                <a:lnTo>
                  <a:pt x="265" y="0"/>
                </a:lnTo>
                <a:cubicBezTo>
                  <a:pt x="218" y="0"/>
                  <a:pt x="173" y="12"/>
                  <a:pt x="132" y="35"/>
                </a:cubicBezTo>
                <a:cubicBezTo>
                  <a:pt x="92" y="59"/>
                  <a:pt x="59" y="92"/>
                  <a:pt x="35" y="132"/>
                </a:cubicBezTo>
                <a:cubicBezTo>
                  <a:pt x="12" y="173"/>
                  <a:pt x="0" y="218"/>
                  <a:pt x="0" y="265"/>
                </a:cubicBezTo>
                <a:lnTo>
                  <a:pt x="0" y="794"/>
                </a:lnTo>
                <a:lnTo>
                  <a:pt x="0" y="794"/>
                </a:lnTo>
                <a:cubicBezTo>
                  <a:pt x="0" y="841"/>
                  <a:pt x="12" y="886"/>
                  <a:pt x="35" y="927"/>
                </a:cubicBezTo>
                <a:cubicBezTo>
                  <a:pt x="59" y="967"/>
                  <a:pt x="92" y="1000"/>
                  <a:pt x="132" y="1024"/>
                </a:cubicBezTo>
                <a:cubicBezTo>
                  <a:pt x="173" y="1047"/>
                  <a:pt x="218" y="1059"/>
                  <a:pt x="265" y="1059"/>
                </a:cubicBezTo>
                <a:lnTo>
                  <a:pt x="1430" y="1059"/>
                </a:lnTo>
                <a:lnTo>
                  <a:pt x="1430" y="1059"/>
                </a:lnTo>
                <a:cubicBezTo>
                  <a:pt x="1477" y="1059"/>
                  <a:pt x="1522" y="1047"/>
                  <a:pt x="1563" y="1024"/>
                </a:cubicBezTo>
                <a:cubicBezTo>
                  <a:pt x="1603" y="1000"/>
                  <a:pt x="1636" y="967"/>
                  <a:pt x="1660" y="927"/>
                </a:cubicBezTo>
                <a:cubicBezTo>
                  <a:pt x="1683" y="886"/>
                  <a:pt x="1695" y="841"/>
                  <a:pt x="1695" y="794"/>
                </a:cubicBezTo>
                <a:lnTo>
                  <a:pt x="1694" y="264"/>
                </a:lnTo>
                <a:lnTo>
                  <a:pt x="1695" y="265"/>
                </a:lnTo>
                <a:lnTo>
                  <a:pt x="1695" y="265"/>
                </a:lnTo>
                <a:cubicBezTo>
                  <a:pt x="1695" y="218"/>
                  <a:pt x="1683" y="173"/>
                  <a:pt x="1660" y="132"/>
                </a:cubicBezTo>
                <a:cubicBezTo>
                  <a:pt x="1636" y="92"/>
                  <a:pt x="1603" y="59"/>
                  <a:pt x="1563" y="35"/>
                </a:cubicBezTo>
                <a:cubicBezTo>
                  <a:pt x="1522" y="12"/>
                  <a:pt x="1477" y="0"/>
                  <a:pt x="1430" y="0"/>
                </a:cubicBezTo>
                <a:lnTo>
                  <a:pt x="264" y="0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b="0" lang="en-US" sz="24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9" name="CustomShape 36"/>
          <p:cNvSpPr/>
          <p:nvPr/>
        </p:nvSpPr>
        <p:spPr>
          <a:xfrm>
            <a:off x="7250040" y="3429000"/>
            <a:ext cx="598680" cy="114480"/>
          </a:xfrm>
          <a:custGeom>
            <a:avLst/>
            <a:gdLst/>
            <a:ahLst/>
            <a:rect l="0" t="0" r="r" b="b"/>
            <a:pathLst>
              <a:path w="1665" h="320">
                <a:moveTo>
                  <a:pt x="0" y="79"/>
                </a:moveTo>
                <a:lnTo>
                  <a:pt x="1248" y="79"/>
                </a:lnTo>
                <a:lnTo>
                  <a:pt x="1248" y="0"/>
                </a:lnTo>
                <a:lnTo>
                  <a:pt x="1664" y="159"/>
                </a:lnTo>
                <a:lnTo>
                  <a:pt x="1248" y="319"/>
                </a:lnTo>
                <a:lnTo>
                  <a:pt x="1248" y="239"/>
                </a:lnTo>
                <a:lnTo>
                  <a:pt x="0" y="239"/>
                </a:lnTo>
                <a:lnTo>
                  <a:pt x="0" y="79"/>
                </a:lnTo>
              </a:path>
            </a:pathLst>
          </a:custGeom>
          <a:solidFill>
            <a:srgbClr val="ffcc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mc:AlternateContent>
        <mc:Choice xmlns:a14="http://schemas.microsoft.com/office/drawing/2010/main" Requires="a14">
          <p:sp>
            <p:nvSpPr>
              <p:cNvPr id="820" name="Formula 37"/>
              <p:cNvSpPr txBox="1"/>
              <p:nvPr/>
            </p:nvSpPr>
            <p:spPr>
              <a:xfrm>
                <a:off x="7010280" y="3594240"/>
                <a:ext cx="990720" cy="69660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d>
                          <m:dPr>
                            <m:begChr m:val="("/>
                            <m:endChr m:val=")"/>
                          </m:dPr>
                          <m:e>
                            <m:f>
                              <m:num>
                                <m:r>
                                  <m:t xml:space="preserve">0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.</m:t>
                                </m:r>
                                <m:r>
                                  <m:rPr>
                                    <m:lit/>
                                    <m:nor/>
                                  </m:rPr>
                                  <m:t xml:space="preserve">01 m</m:t>
                                </m:r>
                              </m:num>
                              <m:den>
                                <m:r>
                                  <m:rPr>
                                    <m:lit/>
                                    <m:nor/>
                                  </m:rPr>
                                  <m:t xml:space="preserve">1 cm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mc:AlternateContent>
        <mc:Choice xmlns:a14="http://schemas.microsoft.com/office/drawing/2010/main" Requires="a14">
          <p:sp>
            <p:nvSpPr>
              <p:cNvPr id="821" name="Formula 38"/>
              <p:cNvSpPr txBox="1"/>
              <p:nvPr/>
            </p:nvSpPr>
            <p:spPr>
              <a:xfrm>
                <a:off x="4724280" y="4390920"/>
                <a:ext cx="4191120" cy="83052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2,659 cm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  <m:r>
                      <m:t xml:space="preserve">×</m:t>
                    </m:r>
                    <m:f>
                      <m:num>
                        <m:r>
                          <m:t xml:space="preserve">1</m:t>
                        </m:r>
                        <m:r>
                          <m:t xml:space="preserve">×</m:t>
                        </m:r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10</m:t>
                            </m:r>
                          </m:e>
                          <m:sup>
                            <m:r>
                              <m:t xml:space="preserve">−</m:t>
                            </m:r>
                            <m:r>
                              <m:t xml:space="preserve">4</m:t>
                            </m:r>
                          </m:sup>
                        </m:sSup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 m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num>
                      <m:den>
                        <m:sSup>
                          <m:e>
                            <m:r>
                              <m:rPr>
                                <m:lit/>
                                <m:nor/>
                              </m:rPr>
                              <m:t xml:space="preserve">1 cm</m:t>
                            </m:r>
                          </m:e>
                          <m:sup>
                            <m:r>
                              <m:t xml:space="preserve">2</m:t>
                            </m:r>
                          </m:sup>
                        </m:sSup>
                      </m:den>
                    </m:f>
                    <m:r>
                      <m:t xml:space="preserve">=</m:t>
                    </m:r>
                    <m:r>
                      <m:t xml:space="preserve">0</m:t>
                    </m:r>
                    <m:r>
                      <m:rPr>
                        <m:lit/>
                        <m:nor/>
                      </m:rPr>
                      <m:t xml:space="preserve">.</m:t>
                    </m:r>
                    <m:r>
                      <m:rPr>
                        <m:lit/>
                        <m:nor/>
                      </m:rPr>
                      <m:t xml:space="preserve">2659</m:t>
                    </m:r>
                    <m:sSup>
                      <m:e>
                        <m:r>
                          <m:rPr>
                            <m:lit/>
                            <m:nor/>
                          </m:rPr>
                          <m:t xml:space="preserve"> m</m:t>
                        </m:r>
                      </m:e>
                      <m:sup>
                        <m:r>
                          <m:t xml:space="preserve">2</m:t>
                        </m:r>
                      </m:sup>
                    </m:sSup>
                  </m:oMath>
                </a14:m>
              </a:p>
            </p:txBody>
          </p:sp>
        </mc:Choice>
        <mc:Fallback/>
      </mc:AlternateContent>
      <p:sp>
        <p:nvSpPr>
          <p:cNvPr id="822" name="Line 39"/>
          <p:cNvSpPr/>
          <p:nvPr/>
        </p:nvSpPr>
        <p:spPr>
          <a:xfrm>
            <a:off x="5889600" y="685800"/>
            <a:ext cx="4680" cy="357984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23" name="Line 40"/>
          <p:cNvSpPr/>
          <p:nvPr/>
        </p:nvSpPr>
        <p:spPr>
          <a:xfrm>
            <a:off x="5919840" y="5253120"/>
            <a:ext cx="19080" cy="1501560"/>
          </a:xfrm>
          <a:prstGeom prst="line">
            <a:avLst/>
          </a:prstGeom>
          <a:ln w="126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24" name="Freeform 41"/>
          <p:cNvSpPr/>
          <p:nvPr/>
        </p:nvSpPr>
        <p:spPr>
          <a:xfrm>
            <a:off x="6629400" y="4952520"/>
            <a:ext cx="305280" cy="228960"/>
          </a:xfrm>
          <a:custGeom>
            <a:avLst/>
            <a:gdLst/>
            <a:ahLst/>
            <a:rect l="0" t="0" r="r" b="b"/>
            <a:pathLst>
              <a:path w="848" h="636">
                <a:moveTo>
                  <a:pt x="0" y="635"/>
                </a:moveTo>
                <a:lnTo>
                  <a:pt x="847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825" name="Freeform 42"/>
          <p:cNvSpPr/>
          <p:nvPr/>
        </p:nvSpPr>
        <p:spPr>
          <a:xfrm>
            <a:off x="5562720" y="4648320"/>
            <a:ext cx="304920" cy="304920"/>
          </a:xfrm>
          <a:custGeom>
            <a:avLst/>
            <a:gdLst/>
            <a:ahLst/>
            <a:rect l="0" t="0" r="r" b="b"/>
            <a:pathLst>
              <a:path w="847" h="847">
                <a:moveTo>
                  <a:pt x="0" y="846"/>
                </a:moveTo>
                <a:lnTo>
                  <a:pt x="846" y="0"/>
                </a:lnTo>
              </a:path>
            </a:pathLst>
          </a:custGeom>
          <a:ln w="28440">
            <a:solidFill>
              <a:srgbClr val="ff0000"/>
            </a:solidFill>
            <a:miter/>
          </a:ln>
        </p:spPr>
      </p:sp>
      <p:sp>
        <p:nvSpPr>
          <p:cNvPr id="826" name="CustomShape 43"/>
          <p:cNvSpPr/>
          <p:nvPr/>
        </p:nvSpPr>
        <p:spPr>
          <a:xfrm>
            <a:off x="6245640" y="990720"/>
            <a:ext cx="2625120" cy="4597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4 significant figures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7" name="CustomShape 44"/>
          <p:cNvSpPr/>
          <p:nvPr/>
        </p:nvSpPr>
        <p:spPr>
          <a:xfrm>
            <a:off x="6472080" y="5562720"/>
            <a:ext cx="2219760" cy="398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ff0000"/>
                </a:solidFill>
                <a:latin typeface="Times New Roman"/>
              </a:rPr>
              <a:t>4 significant figures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647" dur="indefinite" restart="never" nodeType="tmRoot">
          <p:childTnLst>
            <p:seq>
              <p:cTn id="1648" dur="indefinite" nodeType="mainSeq">
                <p:childTnLst>
                  <p:par>
                    <p:cTn id="1649" fill="hold">
                      <p:stCondLst>
                        <p:cond delay="indefinite"/>
                      </p:stCondLst>
                      <p:childTnLst>
                        <p:par>
                          <p:cTn id="1650" fill="hold">
                            <p:stCondLst>
                              <p:cond delay="0"/>
                            </p:stCondLst>
                            <p:childTnLst>
                              <p:par>
                                <p:cTn id="1651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53" dur="500"/>
                                        <p:tgtEl>
                                          <p:spTgt spid="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5" nodeType="after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1657" dur="5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8" fill="hold">
                      <p:stCondLst>
                        <p:cond delay="indefinite"/>
                      </p:stCondLst>
                      <p:childTnLst>
                        <p:par>
                          <p:cTn id="1659" fill="hold">
                            <p:stCondLst>
                              <p:cond delay="0"/>
                            </p:stCondLst>
                            <p:childTnLst>
                              <p:par>
                                <p:cTn id="166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62" dur="500"/>
                                        <p:tgtEl>
                                          <p:spTgt spid="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3" fill="hold">
                      <p:stCondLst>
                        <p:cond delay="indefinite"/>
                      </p:stCondLst>
                      <p:childTnLst>
                        <p:par>
                          <p:cTn id="1664" fill="hold">
                            <p:stCondLst>
                              <p:cond delay="0"/>
                            </p:stCondLst>
                            <p:childTnLst>
                              <p:par>
                                <p:cTn id="166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67" dur="5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TextShape 1"/>
          <p:cNvSpPr txBox="1"/>
          <p:nvPr/>
        </p:nvSpPr>
        <p:spPr>
          <a:xfrm>
            <a:off x="0" y="2209680"/>
            <a:ext cx="9144000" cy="464832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Example 2.12: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  What is the area in square meters?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29" name="Line 2"/>
          <p:cNvSpPr/>
          <p:nvPr/>
        </p:nvSpPr>
        <p:spPr>
          <a:xfrm flipV="1">
            <a:off x="4419720" y="0"/>
            <a:ext cx="0" cy="2209680"/>
          </a:xfrm>
          <a:prstGeom prst="line">
            <a:avLst/>
          </a:prstGeom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transition>
    <p:fade thruBlk="true"/>
  </p:transition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TextShape 1"/>
          <p:cNvSpPr txBox="1"/>
          <p:nvPr/>
        </p:nvSpPr>
        <p:spPr>
          <a:xfrm>
            <a:off x="-360" y="0"/>
            <a:ext cx="4267080" cy="2286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Example:</a:t>
            </a:r>
            <a:br/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A circle has an area of 2,659 cm</a:t>
            </a:r>
            <a:r>
              <a:rPr b="0" lang="en-US" sz="2800" spc="-1" strike="noStrike" baseline="30000">
                <a:solidFill>
                  <a:srgbClr val="6600cc"/>
                </a:solidFill>
                <a:latin typeface="Times New Roman"/>
              </a:rPr>
              <a:t>2</a:t>
            </a:r>
            <a:r>
              <a:rPr b="0" lang="en-US" sz="2800" spc="-1" strike="noStrike">
                <a:solidFill>
                  <a:srgbClr val="6600cc"/>
                </a:solidFill>
                <a:latin typeface="Times New Roman"/>
              </a:rPr>
              <a:t>.  What is the area in square meters?</a:t>
            </a:r>
            <a:br/>
            <a:endParaRPr b="0" lang="en-US" sz="2800" spc="-1" strike="noStrike">
              <a:solidFill>
                <a:srgbClr val="6600cc"/>
              </a:solidFill>
              <a:latin typeface="Times New Roman"/>
            </a:endParaRPr>
          </a:p>
        </p:txBody>
      </p:sp>
      <p:sp>
        <p:nvSpPr>
          <p:cNvPr id="831" name="TextShape 2"/>
          <p:cNvSpPr txBox="1"/>
          <p:nvPr/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 w="9360">
            <a:solidFill>
              <a:srgbClr val="000000"/>
            </a:solidFill>
            <a:miter/>
          </a:ln>
        </p:spPr>
        <p:txBody>
          <a:bodyPr lIns="274320" rIns="274320" tIns="137160" bIns="46800"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Write down the given quantity and its units.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Given: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2,659 cm</a:t>
            </a:r>
            <a:r>
              <a:rPr b="0" lang="en-US" sz="3200" spc="-1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	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119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1616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dcterms:modified xsi:type="dcterms:W3CDTF">2022-05-09T21:05:58Z</dcterms:modified>
  <cp:revision>315</cp:revision>
  <dc:subject/>
  <dc:title>Introductory Chemistry, 2nd Edition Nivaldo Tro</dc:title>
</cp:coreProperties>
</file>